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7689" r:id="rId2"/>
    <p:sldMasterId id="2147487701" r:id="rId3"/>
    <p:sldMasterId id="2147487714" r:id="rId4"/>
    <p:sldMasterId id="2147487727" r:id="rId5"/>
    <p:sldMasterId id="2147488117" r:id="rId6"/>
    <p:sldMasterId id="2147488130" r:id="rId7"/>
    <p:sldMasterId id="2147488142" r:id="rId8"/>
    <p:sldMasterId id="2147488154" r:id="rId9"/>
    <p:sldMasterId id="2147488167" r:id="rId10"/>
    <p:sldMasterId id="2147488179" r:id="rId11"/>
    <p:sldMasterId id="2147488191" r:id="rId12"/>
    <p:sldMasterId id="2147488203" r:id="rId13"/>
  </p:sldMasterIdLst>
  <p:notesMasterIdLst>
    <p:notesMasterId r:id="rId50"/>
  </p:notesMasterIdLst>
  <p:handoutMasterIdLst>
    <p:handoutMasterId r:id="rId51"/>
  </p:handoutMasterIdLst>
  <p:sldIdLst>
    <p:sldId id="531" r:id="rId14"/>
    <p:sldId id="662" r:id="rId15"/>
    <p:sldId id="590" r:id="rId16"/>
    <p:sldId id="649" r:id="rId17"/>
    <p:sldId id="591" r:id="rId18"/>
    <p:sldId id="594" r:id="rId19"/>
    <p:sldId id="617" r:id="rId20"/>
    <p:sldId id="614" r:id="rId21"/>
    <p:sldId id="650" r:id="rId22"/>
    <p:sldId id="651" r:id="rId23"/>
    <p:sldId id="652" r:id="rId24"/>
    <p:sldId id="659" r:id="rId25"/>
    <p:sldId id="613" r:id="rId26"/>
    <p:sldId id="661" r:id="rId27"/>
    <p:sldId id="637" r:id="rId28"/>
    <p:sldId id="597" r:id="rId29"/>
    <p:sldId id="621" r:id="rId30"/>
    <p:sldId id="619" r:id="rId31"/>
    <p:sldId id="622" r:id="rId32"/>
    <p:sldId id="639" r:id="rId33"/>
    <p:sldId id="647" r:id="rId34"/>
    <p:sldId id="644" r:id="rId35"/>
    <p:sldId id="646" r:id="rId36"/>
    <p:sldId id="598" r:id="rId37"/>
    <p:sldId id="635" r:id="rId38"/>
    <p:sldId id="656" r:id="rId39"/>
    <p:sldId id="648" r:id="rId40"/>
    <p:sldId id="657" r:id="rId41"/>
    <p:sldId id="663" r:id="rId42"/>
    <p:sldId id="653" r:id="rId43"/>
    <p:sldId id="641" r:id="rId44"/>
    <p:sldId id="636" r:id="rId45"/>
    <p:sldId id="660" r:id="rId46"/>
    <p:sldId id="654" r:id="rId47"/>
    <p:sldId id="643" r:id="rId48"/>
    <p:sldId id="332" r:id="rId49"/>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rgbClr val="FFFF66"/>
        </a:solidFill>
        <a:latin typeface="Times New Roman" pitchFamily="18" charset="0"/>
        <a:ea typeface="+mn-ea"/>
        <a:cs typeface="+mn-cs"/>
      </a:defRPr>
    </a:lvl1pPr>
    <a:lvl2pPr marL="457200" algn="l" rtl="0" eaLnBrk="0" fontAlgn="base" hangingPunct="0">
      <a:spcBef>
        <a:spcPct val="0"/>
      </a:spcBef>
      <a:spcAft>
        <a:spcPct val="0"/>
      </a:spcAft>
      <a:defRPr sz="2400" kern="1200">
        <a:solidFill>
          <a:srgbClr val="FFFF66"/>
        </a:solidFill>
        <a:latin typeface="Times New Roman" pitchFamily="18" charset="0"/>
        <a:ea typeface="+mn-ea"/>
        <a:cs typeface="+mn-cs"/>
      </a:defRPr>
    </a:lvl2pPr>
    <a:lvl3pPr marL="914400" algn="l" rtl="0" eaLnBrk="0" fontAlgn="base" hangingPunct="0">
      <a:spcBef>
        <a:spcPct val="0"/>
      </a:spcBef>
      <a:spcAft>
        <a:spcPct val="0"/>
      </a:spcAft>
      <a:defRPr sz="2400" kern="1200">
        <a:solidFill>
          <a:srgbClr val="FFFF66"/>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rgbClr val="FFFF66"/>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rgbClr val="FFFF66"/>
        </a:solidFill>
        <a:latin typeface="Times New Roman" pitchFamily="18" charset="0"/>
        <a:ea typeface="+mn-ea"/>
        <a:cs typeface="+mn-cs"/>
      </a:defRPr>
    </a:lvl5pPr>
    <a:lvl6pPr marL="2286000" algn="l" defTabSz="914400" rtl="0" eaLnBrk="1" latinLnBrk="0" hangingPunct="1">
      <a:defRPr sz="2400" kern="1200">
        <a:solidFill>
          <a:srgbClr val="FFFF66"/>
        </a:solidFill>
        <a:latin typeface="Times New Roman" pitchFamily="18" charset="0"/>
        <a:ea typeface="+mn-ea"/>
        <a:cs typeface="+mn-cs"/>
      </a:defRPr>
    </a:lvl6pPr>
    <a:lvl7pPr marL="2743200" algn="l" defTabSz="914400" rtl="0" eaLnBrk="1" latinLnBrk="0" hangingPunct="1">
      <a:defRPr sz="2400" kern="1200">
        <a:solidFill>
          <a:srgbClr val="FFFF66"/>
        </a:solidFill>
        <a:latin typeface="Times New Roman" pitchFamily="18" charset="0"/>
        <a:ea typeface="+mn-ea"/>
        <a:cs typeface="+mn-cs"/>
      </a:defRPr>
    </a:lvl7pPr>
    <a:lvl8pPr marL="3200400" algn="l" defTabSz="914400" rtl="0" eaLnBrk="1" latinLnBrk="0" hangingPunct="1">
      <a:defRPr sz="2400" kern="1200">
        <a:solidFill>
          <a:srgbClr val="FFFF66"/>
        </a:solidFill>
        <a:latin typeface="Times New Roman" pitchFamily="18" charset="0"/>
        <a:ea typeface="+mn-ea"/>
        <a:cs typeface="+mn-cs"/>
      </a:defRPr>
    </a:lvl8pPr>
    <a:lvl9pPr marL="3657600" algn="l" defTabSz="914400" rtl="0" eaLnBrk="1" latinLnBrk="0" hangingPunct="1">
      <a:defRPr sz="2400" kern="1200">
        <a:solidFill>
          <a:srgbClr val="FFFF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31">
          <p15:clr>
            <a:srgbClr val="A4A3A4"/>
          </p15:clr>
        </p15:guide>
        <p15:guide id="2" pos="2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0000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98793" autoAdjust="0"/>
  </p:normalViewPr>
  <p:slideViewPr>
    <p:cSldViewPr snapToGrid="0">
      <p:cViewPr varScale="1">
        <p:scale>
          <a:sx n="110" d="100"/>
          <a:sy n="110" d="100"/>
        </p:scale>
        <p:origin x="1488" y="90"/>
      </p:cViewPr>
      <p:guideLst>
        <p:guide orient="horz" pos="2131"/>
        <p:guide pos="2874"/>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33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solidFill>
                  <a:schemeClr val="tx1"/>
                </a:solidFill>
              </a:defRPr>
            </a:lvl1pPr>
          </a:lstStyle>
          <a:p>
            <a:pPr>
              <a:defRPr/>
            </a:pPr>
            <a:endParaRPr lang="en-US"/>
          </a:p>
        </p:txBody>
      </p:sp>
      <p:sp>
        <p:nvSpPr>
          <p:cNvPr id="5529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solidFill>
                  <a:schemeClr val="tx1"/>
                </a:solidFill>
              </a:defRPr>
            </a:lvl1pPr>
          </a:lstStyle>
          <a:p>
            <a:pPr>
              <a:defRPr/>
            </a:pPr>
            <a:endParaRPr lang="en-US"/>
          </a:p>
        </p:txBody>
      </p:sp>
      <p:sp>
        <p:nvSpPr>
          <p:cNvPr id="5530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solidFill>
                  <a:schemeClr val="tx1"/>
                </a:solidFill>
              </a:defRPr>
            </a:lvl1pPr>
          </a:lstStyle>
          <a:p>
            <a:pPr>
              <a:defRPr/>
            </a:pPr>
            <a:endParaRPr lang="en-US"/>
          </a:p>
        </p:txBody>
      </p:sp>
      <p:sp>
        <p:nvSpPr>
          <p:cNvPr id="5530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solidFill>
                  <a:schemeClr val="tx1"/>
                </a:solidFill>
              </a:defRPr>
            </a:lvl1pPr>
          </a:lstStyle>
          <a:p>
            <a:pPr>
              <a:defRPr/>
            </a:pPr>
            <a:fld id="{E6936678-478B-492A-8396-C903D15A38E0}" type="slidenum">
              <a:rPr lang="en-US"/>
              <a:pPr>
                <a:defRPr/>
              </a:pPr>
              <a:t>‹#›</a:t>
            </a:fld>
            <a:endParaRPr lang="en-US"/>
          </a:p>
        </p:txBody>
      </p:sp>
    </p:spTree>
    <p:extLst>
      <p:ext uri="{BB962C8B-B14F-4D97-AF65-F5344CB8AC3E}">
        <p14:creationId xmlns:p14="http://schemas.microsoft.com/office/powerpoint/2010/main" val="172373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024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74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024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DEE6DB8F-CC40-4269-8A59-02DE131676DE}" type="slidenum">
              <a:rPr lang="en-US"/>
              <a:pPr>
                <a:defRPr/>
              </a:pPr>
              <a:t>‹#›</a:t>
            </a:fld>
            <a:endParaRPr lang="en-US"/>
          </a:p>
        </p:txBody>
      </p:sp>
    </p:spTree>
    <p:extLst>
      <p:ext uri="{BB962C8B-B14F-4D97-AF65-F5344CB8AC3E}">
        <p14:creationId xmlns:p14="http://schemas.microsoft.com/office/powerpoint/2010/main" val="3578355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p:spPr>
        <p:txBody>
          <a:bodyPr/>
          <a:lstStyle/>
          <a:p>
            <a:fld id="{AF3FD0B0-3272-4DDC-9A71-8D4A63080698}" type="slidenum">
              <a:rPr lang="en-US" altLang="en-US" smtClean="0">
                <a:solidFill>
                  <a:srgbClr val="000000"/>
                </a:solidFill>
              </a:rPr>
              <a:pPr/>
              <a:t>7</a:t>
            </a:fld>
            <a:endParaRPr lang="en-US" altLang="en-US">
              <a:solidFill>
                <a:srgbClr val="000000"/>
              </a:solidFill>
            </a:endParaRPr>
          </a:p>
        </p:txBody>
      </p:sp>
      <p:sp>
        <p:nvSpPr>
          <p:cNvPr id="275459"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eaLnBrk="1" hangingPunct="1"/>
            <a:fld id="{2F9C5068-5971-449A-A7D2-7F37A3E50452}" type="slidenum">
              <a:rPr lang="en-US" altLang="en-US" sz="1200">
                <a:solidFill>
                  <a:srgbClr val="000000"/>
                </a:solidFill>
                <a:latin typeface="Arial" pitchFamily="34" charset="0"/>
              </a:rPr>
              <a:pPr algn="r" eaLnBrk="1" hangingPunct="1"/>
              <a:t>7</a:t>
            </a:fld>
            <a:endParaRPr lang="en-US" altLang="en-US" sz="1200">
              <a:solidFill>
                <a:srgbClr val="000000"/>
              </a:solidFill>
              <a:latin typeface="Arial" pitchFamily="34" charset="0"/>
            </a:endParaRPr>
          </a:p>
        </p:txBody>
      </p:sp>
      <p:sp>
        <p:nvSpPr>
          <p:cNvPr id="275460" name="Rectangle 2"/>
          <p:cNvSpPr>
            <a:spLocks noGrp="1" noRot="1" noChangeAspect="1" noChangeArrowheads="1" noTextEdit="1"/>
          </p:cNvSpPr>
          <p:nvPr>
            <p:ph type="sldImg"/>
          </p:nvPr>
        </p:nvSpPr>
        <p:spPr>
          <a:xfrm>
            <a:off x="1181100" y="696913"/>
            <a:ext cx="4648200" cy="3486150"/>
          </a:xfrm>
          <a:ln/>
        </p:spPr>
      </p:sp>
      <p:sp>
        <p:nvSpPr>
          <p:cNvPr id="275461" name="Rectangle 3"/>
          <p:cNvSpPr>
            <a:spLocks noGrp="1" noChangeArrowheads="1"/>
          </p:cNvSpPr>
          <p:nvPr>
            <p:ph type="body" idx="1"/>
          </p:nvPr>
        </p:nvSpPr>
        <p:spPr>
          <a:noFill/>
          <a:ln/>
        </p:spPr>
        <p:txBody>
          <a:bodyPr/>
          <a:lstStyle/>
          <a:p>
            <a:pPr eaLnBrk="1" hangingPunct="1"/>
            <a:r>
              <a:rPr lang="en-US" altLang="en-US">
                <a:latin typeface="Arial" pitchFamily="34" charset="0"/>
              </a:rPr>
              <a:t>This is a model of how ubiquitination takes place in the cell.  The cbl proteins have been previously characterized as E3 ubuquitin ligases.  The ultimate purpose of ubiquitinating proteins is to tag them for proteosomal degredation.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AF0A77A-9D04-4DF1-B6D2-6AF4A5E9E1E6}" type="slidenum">
              <a:rPr lang="en-US" altLang="en-US" smtClean="0">
                <a:solidFill>
                  <a:srgbClr val="1F497D"/>
                </a:solidFill>
              </a:rPr>
              <a:pPr/>
              <a:t>30</a:t>
            </a:fld>
            <a:endParaRPr lang="en-US" altLang="en-US">
              <a:solidFill>
                <a:srgbClr val="1F497D"/>
              </a:solidFill>
            </a:endParaRPr>
          </a:p>
        </p:txBody>
      </p:sp>
      <p:sp>
        <p:nvSpPr>
          <p:cNvPr id="278531" name="Rectangle 2"/>
          <p:cNvSpPr>
            <a:spLocks noGrp="1" noRot="1" noChangeAspect="1" noChangeArrowheads="1" noTextEdit="1"/>
          </p:cNvSpPr>
          <p:nvPr>
            <p:ph type="sldImg"/>
          </p:nvPr>
        </p:nvSpPr>
        <p:spPr>
          <a:xfrm>
            <a:off x="1155700" y="687388"/>
            <a:ext cx="4687888" cy="3516312"/>
          </a:xfrm>
          <a:ln/>
        </p:spPr>
      </p:sp>
      <p:sp>
        <p:nvSpPr>
          <p:cNvPr id="278532" name="Rectangle 3"/>
          <p:cNvSpPr>
            <a:spLocks noGrp="1" noChangeArrowheads="1"/>
          </p:cNvSpPr>
          <p:nvPr>
            <p:ph type="body" idx="1"/>
          </p:nvPr>
        </p:nvSpPr>
        <p:spPr>
          <a:xfrm>
            <a:off x="911225" y="4432300"/>
            <a:ext cx="5173663" cy="4203700"/>
          </a:xfrm>
          <a:noFill/>
          <a:ln/>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AF0A77A-9D04-4DF1-B6D2-6AF4A5E9E1E6}" type="slidenum">
              <a:rPr lang="en-US" altLang="en-US" smtClean="0">
                <a:solidFill>
                  <a:srgbClr val="1F497D"/>
                </a:solidFill>
              </a:rPr>
              <a:pPr/>
              <a:t>31</a:t>
            </a:fld>
            <a:endParaRPr lang="en-US" altLang="en-US">
              <a:solidFill>
                <a:srgbClr val="1F497D"/>
              </a:solidFill>
            </a:endParaRPr>
          </a:p>
        </p:txBody>
      </p:sp>
      <p:sp>
        <p:nvSpPr>
          <p:cNvPr id="278531" name="Rectangle 2"/>
          <p:cNvSpPr>
            <a:spLocks noGrp="1" noRot="1" noChangeAspect="1" noChangeArrowheads="1" noTextEdit="1"/>
          </p:cNvSpPr>
          <p:nvPr>
            <p:ph type="sldImg"/>
          </p:nvPr>
        </p:nvSpPr>
        <p:spPr>
          <a:xfrm>
            <a:off x="1155700" y="687388"/>
            <a:ext cx="4687888" cy="3516312"/>
          </a:xfrm>
          <a:ln/>
        </p:spPr>
      </p:sp>
      <p:sp>
        <p:nvSpPr>
          <p:cNvPr id="278532" name="Rectangle 3"/>
          <p:cNvSpPr>
            <a:spLocks noGrp="1" noChangeArrowheads="1"/>
          </p:cNvSpPr>
          <p:nvPr>
            <p:ph type="body" idx="1"/>
          </p:nvPr>
        </p:nvSpPr>
        <p:spPr>
          <a:xfrm>
            <a:off x="911225" y="4432300"/>
            <a:ext cx="5173663" cy="4203700"/>
          </a:xfrm>
          <a:noFill/>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DF113D9C-3B81-43C0-BBC7-B3787529933F}" type="slidenum">
              <a:rPr lang="en-US" altLang="en-US" smtClean="0">
                <a:solidFill>
                  <a:srgbClr val="1F497D"/>
                </a:solidFill>
              </a:rPr>
              <a:pPr/>
              <a:t>17</a:t>
            </a:fld>
            <a:endParaRPr lang="en-US" altLang="en-US">
              <a:solidFill>
                <a:srgbClr val="1F497D"/>
              </a:solidFill>
            </a:endParaRPr>
          </a:p>
        </p:txBody>
      </p:sp>
      <p:sp>
        <p:nvSpPr>
          <p:cNvPr id="277507" name="Rectangle 2"/>
          <p:cNvSpPr>
            <a:spLocks noGrp="1" noRot="1" noChangeAspect="1" noChangeArrowheads="1" noTextEdit="1"/>
          </p:cNvSpPr>
          <p:nvPr>
            <p:ph type="sldImg"/>
          </p:nvPr>
        </p:nvSpPr>
        <p:spPr>
          <a:xfrm>
            <a:off x="1155700" y="687388"/>
            <a:ext cx="4687888" cy="3516312"/>
          </a:xfrm>
          <a:ln/>
        </p:spPr>
      </p:sp>
      <p:sp>
        <p:nvSpPr>
          <p:cNvPr id="277508" name="Rectangle 3"/>
          <p:cNvSpPr>
            <a:spLocks noGrp="1" noChangeArrowheads="1"/>
          </p:cNvSpPr>
          <p:nvPr>
            <p:ph type="body" idx="1"/>
          </p:nvPr>
        </p:nvSpPr>
        <p:spPr>
          <a:xfrm>
            <a:off x="911225" y="4432300"/>
            <a:ext cx="5173663" cy="4203700"/>
          </a:xfrm>
          <a:noFill/>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DF113D9C-3B81-43C0-BBC7-B3787529933F}" type="slidenum">
              <a:rPr lang="en-US" altLang="en-US" smtClean="0">
                <a:solidFill>
                  <a:srgbClr val="1F497D"/>
                </a:solidFill>
              </a:rPr>
              <a:pPr/>
              <a:t>18</a:t>
            </a:fld>
            <a:endParaRPr lang="en-US" altLang="en-US">
              <a:solidFill>
                <a:srgbClr val="1F497D"/>
              </a:solidFill>
            </a:endParaRPr>
          </a:p>
        </p:txBody>
      </p:sp>
      <p:sp>
        <p:nvSpPr>
          <p:cNvPr id="277507" name="Rectangle 2"/>
          <p:cNvSpPr>
            <a:spLocks noGrp="1" noRot="1" noChangeAspect="1" noChangeArrowheads="1" noTextEdit="1"/>
          </p:cNvSpPr>
          <p:nvPr>
            <p:ph type="sldImg"/>
          </p:nvPr>
        </p:nvSpPr>
        <p:spPr>
          <a:xfrm>
            <a:off x="1155700" y="687388"/>
            <a:ext cx="4687888" cy="3516312"/>
          </a:xfrm>
          <a:ln/>
        </p:spPr>
      </p:sp>
      <p:sp>
        <p:nvSpPr>
          <p:cNvPr id="277508" name="Rectangle 3"/>
          <p:cNvSpPr>
            <a:spLocks noGrp="1" noChangeArrowheads="1"/>
          </p:cNvSpPr>
          <p:nvPr>
            <p:ph type="body" idx="1"/>
          </p:nvPr>
        </p:nvSpPr>
        <p:spPr>
          <a:xfrm>
            <a:off x="911225" y="4432300"/>
            <a:ext cx="5173663" cy="4203700"/>
          </a:xfrm>
          <a:noFill/>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DF113D9C-3B81-43C0-BBC7-B3787529933F}" type="slidenum">
              <a:rPr lang="en-US" altLang="en-US" smtClean="0">
                <a:solidFill>
                  <a:srgbClr val="1F497D"/>
                </a:solidFill>
              </a:rPr>
              <a:pPr/>
              <a:t>19</a:t>
            </a:fld>
            <a:endParaRPr lang="en-US" altLang="en-US">
              <a:solidFill>
                <a:srgbClr val="1F497D"/>
              </a:solidFill>
            </a:endParaRPr>
          </a:p>
        </p:txBody>
      </p:sp>
      <p:sp>
        <p:nvSpPr>
          <p:cNvPr id="277507" name="Rectangle 2"/>
          <p:cNvSpPr>
            <a:spLocks noGrp="1" noRot="1" noChangeAspect="1" noChangeArrowheads="1" noTextEdit="1"/>
          </p:cNvSpPr>
          <p:nvPr>
            <p:ph type="sldImg"/>
          </p:nvPr>
        </p:nvSpPr>
        <p:spPr>
          <a:xfrm>
            <a:off x="1155700" y="687388"/>
            <a:ext cx="4687888" cy="3516312"/>
          </a:xfrm>
          <a:ln/>
        </p:spPr>
      </p:sp>
      <p:sp>
        <p:nvSpPr>
          <p:cNvPr id="277508" name="Rectangle 3"/>
          <p:cNvSpPr>
            <a:spLocks noGrp="1" noChangeArrowheads="1"/>
          </p:cNvSpPr>
          <p:nvPr>
            <p:ph type="body" idx="1"/>
          </p:nvPr>
        </p:nvSpPr>
        <p:spPr>
          <a:xfrm>
            <a:off x="911225" y="4432300"/>
            <a:ext cx="5173663" cy="4203700"/>
          </a:xfrm>
          <a:noFill/>
          <a:ln/>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AF0A77A-9D04-4DF1-B6D2-6AF4A5E9E1E6}" type="slidenum">
              <a:rPr lang="en-US" altLang="en-US" smtClean="0">
                <a:solidFill>
                  <a:srgbClr val="1F497D"/>
                </a:solidFill>
              </a:rPr>
              <a:pPr/>
              <a:t>22</a:t>
            </a:fld>
            <a:endParaRPr lang="en-US" altLang="en-US">
              <a:solidFill>
                <a:srgbClr val="1F497D"/>
              </a:solidFill>
            </a:endParaRPr>
          </a:p>
        </p:txBody>
      </p:sp>
      <p:sp>
        <p:nvSpPr>
          <p:cNvPr id="278531" name="Rectangle 2"/>
          <p:cNvSpPr>
            <a:spLocks noGrp="1" noRot="1" noChangeAspect="1" noChangeArrowheads="1" noTextEdit="1"/>
          </p:cNvSpPr>
          <p:nvPr>
            <p:ph type="sldImg"/>
          </p:nvPr>
        </p:nvSpPr>
        <p:spPr>
          <a:xfrm>
            <a:off x="1155700" y="687388"/>
            <a:ext cx="4687888" cy="3516312"/>
          </a:xfrm>
          <a:ln/>
        </p:spPr>
      </p:sp>
      <p:sp>
        <p:nvSpPr>
          <p:cNvPr id="278532" name="Rectangle 3"/>
          <p:cNvSpPr>
            <a:spLocks noGrp="1" noChangeArrowheads="1"/>
          </p:cNvSpPr>
          <p:nvPr>
            <p:ph type="body" idx="1"/>
          </p:nvPr>
        </p:nvSpPr>
        <p:spPr>
          <a:xfrm>
            <a:off x="911225" y="4432300"/>
            <a:ext cx="5173663" cy="4203700"/>
          </a:xfrm>
          <a:noFill/>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AF0A77A-9D04-4DF1-B6D2-6AF4A5E9E1E6}" type="slidenum">
              <a:rPr lang="en-US" altLang="en-US" smtClean="0">
                <a:solidFill>
                  <a:srgbClr val="1F497D"/>
                </a:solidFill>
              </a:rPr>
              <a:pPr/>
              <a:t>23</a:t>
            </a:fld>
            <a:endParaRPr lang="en-US" altLang="en-US">
              <a:solidFill>
                <a:srgbClr val="1F497D"/>
              </a:solidFill>
            </a:endParaRPr>
          </a:p>
        </p:txBody>
      </p:sp>
      <p:sp>
        <p:nvSpPr>
          <p:cNvPr id="278531" name="Rectangle 2"/>
          <p:cNvSpPr>
            <a:spLocks noGrp="1" noRot="1" noChangeAspect="1" noChangeArrowheads="1" noTextEdit="1"/>
          </p:cNvSpPr>
          <p:nvPr>
            <p:ph type="sldImg"/>
          </p:nvPr>
        </p:nvSpPr>
        <p:spPr>
          <a:xfrm>
            <a:off x="1155700" y="687388"/>
            <a:ext cx="4687888" cy="3516312"/>
          </a:xfrm>
          <a:ln/>
        </p:spPr>
      </p:sp>
      <p:sp>
        <p:nvSpPr>
          <p:cNvPr id="278532" name="Rectangle 3"/>
          <p:cNvSpPr>
            <a:spLocks noGrp="1" noChangeArrowheads="1"/>
          </p:cNvSpPr>
          <p:nvPr>
            <p:ph type="body" idx="1"/>
          </p:nvPr>
        </p:nvSpPr>
        <p:spPr>
          <a:xfrm>
            <a:off x="911225" y="4432300"/>
            <a:ext cx="5173663" cy="4203700"/>
          </a:xfrm>
          <a:noFill/>
          <a:ln/>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AF0A77A-9D04-4DF1-B6D2-6AF4A5E9E1E6}" type="slidenum">
              <a:rPr lang="en-US" altLang="en-US" smtClean="0">
                <a:solidFill>
                  <a:srgbClr val="1F497D"/>
                </a:solidFill>
              </a:rPr>
              <a:pPr/>
              <a:t>24</a:t>
            </a:fld>
            <a:endParaRPr lang="en-US" altLang="en-US">
              <a:solidFill>
                <a:srgbClr val="1F497D"/>
              </a:solidFill>
            </a:endParaRPr>
          </a:p>
        </p:txBody>
      </p:sp>
      <p:sp>
        <p:nvSpPr>
          <p:cNvPr id="278531" name="Rectangle 2"/>
          <p:cNvSpPr>
            <a:spLocks noGrp="1" noRot="1" noChangeAspect="1" noChangeArrowheads="1" noTextEdit="1"/>
          </p:cNvSpPr>
          <p:nvPr>
            <p:ph type="sldImg"/>
          </p:nvPr>
        </p:nvSpPr>
        <p:spPr>
          <a:xfrm>
            <a:off x="1155700" y="687388"/>
            <a:ext cx="4687888" cy="3516312"/>
          </a:xfrm>
          <a:ln/>
        </p:spPr>
      </p:sp>
      <p:sp>
        <p:nvSpPr>
          <p:cNvPr id="278532" name="Rectangle 3"/>
          <p:cNvSpPr>
            <a:spLocks noGrp="1" noChangeArrowheads="1"/>
          </p:cNvSpPr>
          <p:nvPr>
            <p:ph type="body" idx="1"/>
          </p:nvPr>
        </p:nvSpPr>
        <p:spPr>
          <a:xfrm>
            <a:off x="911225" y="4432300"/>
            <a:ext cx="5173663" cy="4203700"/>
          </a:xfrm>
          <a:noFill/>
          <a:ln/>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AF0A77A-9D04-4DF1-B6D2-6AF4A5E9E1E6}" type="slidenum">
              <a:rPr lang="en-US" altLang="en-US" smtClean="0">
                <a:solidFill>
                  <a:srgbClr val="1F497D"/>
                </a:solidFill>
              </a:rPr>
              <a:pPr/>
              <a:t>26</a:t>
            </a:fld>
            <a:endParaRPr lang="en-US" altLang="en-US">
              <a:solidFill>
                <a:srgbClr val="1F497D"/>
              </a:solidFill>
            </a:endParaRPr>
          </a:p>
        </p:txBody>
      </p:sp>
      <p:sp>
        <p:nvSpPr>
          <p:cNvPr id="278531" name="Rectangle 2"/>
          <p:cNvSpPr>
            <a:spLocks noGrp="1" noRot="1" noChangeAspect="1" noChangeArrowheads="1" noTextEdit="1"/>
          </p:cNvSpPr>
          <p:nvPr>
            <p:ph type="sldImg"/>
          </p:nvPr>
        </p:nvSpPr>
        <p:spPr>
          <a:xfrm>
            <a:off x="1155700" y="687388"/>
            <a:ext cx="4687888" cy="3516312"/>
          </a:xfrm>
          <a:ln/>
        </p:spPr>
      </p:sp>
      <p:sp>
        <p:nvSpPr>
          <p:cNvPr id="278532" name="Rectangle 3"/>
          <p:cNvSpPr>
            <a:spLocks noGrp="1" noChangeArrowheads="1"/>
          </p:cNvSpPr>
          <p:nvPr>
            <p:ph type="body" idx="1"/>
          </p:nvPr>
        </p:nvSpPr>
        <p:spPr>
          <a:xfrm>
            <a:off x="911225" y="4432300"/>
            <a:ext cx="5173663" cy="4203700"/>
          </a:xfrm>
          <a:noFill/>
          <a:ln/>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2AF0A77A-9D04-4DF1-B6D2-6AF4A5E9E1E6}" type="slidenum">
              <a:rPr lang="en-US" altLang="en-US" smtClean="0">
                <a:solidFill>
                  <a:srgbClr val="1F497D"/>
                </a:solidFill>
              </a:rPr>
              <a:pPr/>
              <a:t>29</a:t>
            </a:fld>
            <a:endParaRPr lang="en-US" altLang="en-US">
              <a:solidFill>
                <a:srgbClr val="1F497D"/>
              </a:solidFill>
            </a:endParaRPr>
          </a:p>
        </p:txBody>
      </p:sp>
      <p:sp>
        <p:nvSpPr>
          <p:cNvPr id="278531" name="Rectangle 2"/>
          <p:cNvSpPr>
            <a:spLocks noGrp="1" noRot="1" noChangeAspect="1" noChangeArrowheads="1" noTextEdit="1"/>
          </p:cNvSpPr>
          <p:nvPr>
            <p:ph type="sldImg"/>
          </p:nvPr>
        </p:nvSpPr>
        <p:spPr>
          <a:xfrm>
            <a:off x="1155700" y="687388"/>
            <a:ext cx="4687888" cy="3516312"/>
          </a:xfrm>
          <a:ln/>
        </p:spPr>
      </p:sp>
      <p:sp>
        <p:nvSpPr>
          <p:cNvPr id="278532" name="Rectangle 3"/>
          <p:cNvSpPr>
            <a:spLocks noGrp="1" noChangeArrowheads="1"/>
          </p:cNvSpPr>
          <p:nvPr>
            <p:ph type="body" idx="1"/>
          </p:nvPr>
        </p:nvSpPr>
        <p:spPr>
          <a:xfrm>
            <a:off x="911225" y="4432300"/>
            <a:ext cx="5173663" cy="4203700"/>
          </a:xfrm>
          <a:noFill/>
          <a:ln/>
        </p:spPr>
        <p:txBody>
          <a:bodyPr/>
          <a:lstStyle/>
          <a:p>
            <a:endParaRPr lang="en-US" altLang="en-US"/>
          </a:p>
        </p:txBody>
      </p:sp>
    </p:spTree>
    <p:extLst>
      <p:ext uri="{BB962C8B-B14F-4D97-AF65-F5344CB8AC3E}">
        <p14:creationId xmlns:p14="http://schemas.microsoft.com/office/powerpoint/2010/main" val="249355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D0724-512E-4FB2-BA81-32061C2A9DE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70DB2A-EDAE-48F2-AEF0-D9211744A14C}"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7E1AB116-6270-44C3-A10A-48B851B75E6A}"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F70B9170-DAF5-46EC-8061-E5BA44333C1B}"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E82A8D48-E8F1-4C89-B5EB-A8AF7A9072D5}"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BC825AD3-FEFF-49A1-9FC3-A5725E0005D8}"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19D848B7-6E73-47C2-8E56-1682A0D3DF36}"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7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27D3E779-11A9-49E9-9FBF-C9E7DCC9511C}"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5B63B32-9EED-497F-AB4D-1062C9C313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F151B75-1D0E-46ED-8345-D39D591CBAD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ADCC16A-CD51-4E57-A1DC-4BA2313A6BD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B749B7B-21E5-44D9-8E50-1F22D7FE7F4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FC2E65-F906-45E0-87FD-7B64A1665FD0}"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17712EB-04E2-4939-9D92-9C5506739B5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48D066B3-0D8B-4AA0-B4FA-07A0F487C2F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ACD2E84-7404-4920-81D9-C55278B0A42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BCA583-BBE3-47CF-BFF9-E84F229D757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7FF2AB6-E248-4BB1-BBE0-447CC7B95BA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FCC8AE-F581-454A-94F2-60A94F43DD4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DB2F554-0F14-44D7-B8AC-A9600108F19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C2AAF4-2FE4-418C-88D3-28B0A65FE5AD}"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9F7C-FE1F-4D35-9050-87FC6D0E85ED}"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C2AAF4-2FE4-418C-88D3-28B0A65FE5AD}"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9F7C-FE1F-4D35-9050-87FC6D0E85ED}"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C2AAF4-2FE4-418C-88D3-28B0A65FE5AD}"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9F7C-FE1F-4D35-9050-87FC6D0E85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2CEAF4-8855-471A-BEF2-D833D931EF52}"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C2AAF4-2FE4-418C-88D3-28B0A65FE5AD}"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9F7C-FE1F-4D35-9050-87FC6D0E85ED}"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C2AAF4-2FE4-418C-88D3-28B0A65FE5AD}" type="datetimeFigureOut">
              <a:rPr lang="en-US" smtClean="0"/>
              <a:pPr/>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779F7C-FE1F-4D35-9050-87FC6D0E85ED}"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C2AAF4-2FE4-418C-88D3-28B0A65FE5AD}" type="datetimeFigureOut">
              <a:rPr lang="en-US" smtClean="0"/>
              <a:pPr/>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779F7C-FE1F-4D35-9050-87FC6D0E85ED}" type="slidenum">
              <a:rPr lang="en-US" smtClean="0"/>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2AAF4-2FE4-418C-88D3-28B0A65FE5AD}" type="datetimeFigureOut">
              <a:rPr lang="en-US" smtClean="0"/>
              <a:pPr/>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779F7C-FE1F-4D35-9050-87FC6D0E85ED}"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C2AAF4-2FE4-418C-88D3-28B0A65FE5AD}"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9F7C-FE1F-4D35-9050-87FC6D0E85ED}" type="slidenum">
              <a:rPr lang="en-US" smtClean="0"/>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C2AAF4-2FE4-418C-88D3-28B0A65FE5AD}" type="datetimeFigureOut">
              <a:rPr lang="en-US" smtClean="0"/>
              <a:pPr/>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779F7C-FE1F-4D35-9050-87FC6D0E85ED}"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C2AAF4-2FE4-418C-88D3-28B0A65FE5AD}"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9F7C-FE1F-4D35-9050-87FC6D0E85ED}"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C2AAF4-2FE4-418C-88D3-28B0A65FE5AD}" type="datetimeFigureOut">
              <a:rPr lang="en-US" smtClean="0"/>
              <a:pPr/>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79F7C-FE1F-4D35-9050-87FC6D0E85ED}" type="slidenum">
              <a:rPr lang="en-US" smtClean="0"/>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BC0ADB-F8B4-43F4-B96E-EA2B775BCA00}" type="slidenum">
              <a:rPr lang="en-US"/>
              <a:pPr>
                <a:defRPr/>
              </a:pPr>
              <a:t>‹#›</a:t>
            </a:fld>
            <a:endParaRPr lang="en-US"/>
          </a:p>
        </p:txBody>
      </p:sp>
    </p:spTree>
    <p:extLst>
      <p:ext uri="{BB962C8B-B14F-4D97-AF65-F5344CB8AC3E}">
        <p14:creationId xmlns:p14="http://schemas.microsoft.com/office/powerpoint/2010/main" val="51499112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26AFC7-6839-4D56-B4D4-FC6870D67986}" type="slidenum">
              <a:rPr lang="en-US"/>
              <a:pPr>
                <a:defRPr/>
              </a:pPr>
              <a:t>‹#›</a:t>
            </a:fld>
            <a:endParaRPr lang="en-US"/>
          </a:p>
        </p:txBody>
      </p:sp>
    </p:spTree>
    <p:extLst>
      <p:ext uri="{BB962C8B-B14F-4D97-AF65-F5344CB8AC3E}">
        <p14:creationId xmlns:p14="http://schemas.microsoft.com/office/powerpoint/2010/main" val="196739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8E4399-3718-4729-83F4-19834519A98C}"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63"/>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05817-8A05-4D34-8F9F-1078D0B59234}" type="slidenum">
              <a:rPr lang="en-US"/>
              <a:pPr>
                <a:defRPr/>
              </a:pPr>
              <a:t>‹#›</a:t>
            </a:fld>
            <a:endParaRPr lang="en-US"/>
          </a:p>
        </p:txBody>
      </p:sp>
    </p:spTree>
    <p:extLst>
      <p:ext uri="{BB962C8B-B14F-4D97-AF65-F5344CB8AC3E}">
        <p14:creationId xmlns:p14="http://schemas.microsoft.com/office/powerpoint/2010/main" val="37666538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31" y="19812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65" y="1981200"/>
            <a:ext cx="38184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9E869B-F035-47AF-B1A7-558FBCA5FECF}" type="slidenum">
              <a:rPr lang="en-US"/>
              <a:pPr>
                <a:defRPr/>
              </a:pPr>
              <a:t>‹#›</a:t>
            </a:fld>
            <a:endParaRPr lang="en-US"/>
          </a:p>
        </p:txBody>
      </p:sp>
    </p:spTree>
    <p:extLst>
      <p:ext uri="{BB962C8B-B14F-4D97-AF65-F5344CB8AC3E}">
        <p14:creationId xmlns:p14="http://schemas.microsoft.com/office/powerpoint/2010/main" val="21610957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3D0C7B-E8E9-476C-BEAB-35C2DB302F59}" type="slidenum">
              <a:rPr lang="en-US"/>
              <a:pPr>
                <a:defRPr/>
              </a:pPr>
              <a:t>‹#›</a:t>
            </a:fld>
            <a:endParaRPr lang="en-US"/>
          </a:p>
        </p:txBody>
      </p:sp>
    </p:spTree>
    <p:extLst>
      <p:ext uri="{BB962C8B-B14F-4D97-AF65-F5344CB8AC3E}">
        <p14:creationId xmlns:p14="http://schemas.microsoft.com/office/powerpoint/2010/main" val="6222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AB784F6-6346-46A7-8813-A2A82D6184F1}" type="slidenum">
              <a:rPr lang="en-US"/>
              <a:pPr>
                <a:defRPr/>
              </a:pPr>
              <a:t>‹#›</a:t>
            </a:fld>
            <a:endParaRPr lang="en-US"/>
          </a:p>
        </p:txBody>
      </p:sp>
    </p:spTree>
    <p:extLst>
      <p:ext uri="{BB962C8B-B14F-4D97-AF65-F5344CB8AC3E}">
        <p14:creationId xmlns:p14="http://schemas.microsoft.com/office/powerpoint/2010/main" val="23681901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584DF67-33E6-45A5-A209-6F0BBCB9A3D7}" type="slidenum">
              <a:rPr lang="en-US"/>
              <a:pPr>
                <a:defRPr/>
              </a:pPr>
              <a:t>‹#›</a:t>
            </a:fld>
            <a:endParaRPr lang="en-US"/>
          </a:p>
        </p:txBody>
      </p:sp>
    </p:spTree>
    <p:extLst>
      <p:ext uri="{BB962C8B-B14F-4D97-AF65-F5344CB8AC3E}">
        <p14:creationId xmlns:p14="http://schemas.microsoft.com/office/powerpoint/2010/main" val="24771498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93"/>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A049A0-BF9B-4A5F-B974-A048888777DD}" type="slidenum">
              <a:rPr lang="en-US"/>
              <a:pPr>
                <a:defRPr/>
              </a:pPr>
              <a:t>‹#›</a:t>
            </a:fld>
            <a:endParaRPr lang="en-US"/>
          </a:p>
        </p:txBody>
      </p:sp>
    </p:spTree>
    <p:extLst>
      <p:ext uri="{BB962C8B-B14F-4D97-AF65-F5344CB8AC3E}">
        <p14:creationId xmlns:p14="http://schemas.microsoft.com/office/powerpoint/2010/main" val="3760946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66F78F-5430-4F00-9800-406702BC12D2}" type="slidenum">
              <a:rPr lang="en-US"/>
              <a:pPr>
                <a:defRPr/>
              </a:pPr>
              <a:t>‹#›</a:t>
            </a:fld>
            <a:endParaRPr lang="en-US"/>
          </a:p>
        </p:txBody>
      </p:sp>
    </p:spTree>
    <p:extLst>
      <p:ext uri="{BB962C8B-B14F-4D97-AF65-F5344CB8AC3E}">
        <p14:creationId xmlns:p14="http://schemas.microsoft.com/office/powerpoint/2010/main" val="21161268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ED6EA2-34D9-49DF-8943-9364B0854F71}" type="slidenum">
              <a:rPr lang="en-US"/>
              <a:pPr>
                <a:defRPr/>
              </a:pPr>
              <a:t>‹#›</a:t>
            </a:fld>
            <a:endParaRPr lang="en-US"/>
          </a:p>
        </p:txBody>
      </p:sp>
    </p:spTree>
    <p:extLst>
      <p:ext uri="{BB962C8B-B14F-4D97-AF65-F5344CB8AC3E}">
        <p14:creationId xmlns:p14="http://schemas.microsoft.com/office/powerpoint/2010/main" val="9194617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EBF182-B779-4815-A402-585499720F61}" type="slidenum">
              <a:rPr lang="en-US"/>
              <a:pPr>
                <a:defRPr/>
              </a:pPr>
              <a:t>‹#›</a:t>
            </a:fld>
            <a:endParaRPr lang="en-US"/>
          </a:p>
        </p:txBody>
      </p:sp>
    </p:spTree>
    <p:extLst>
      <p:ext uri="{BB962C8B-B14F-4D97-AF65-F5344CB8AC3E}">
        <p14:creationId xmlns:p14="http://schemas.microsoft.com/office/powerpoint/2010/main" val="202296969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579C62-D0CD-4D5D-9C4B-2CC9F1C6C0A5}" type="slidenum">
              <a:rPr lang="en-US"/>
              <a:pPr>
                <a:defRPr/>
              </a:pPr>
              <a:t>‹#›</a:t>
            </a:fld>
            <a:endParaRPr lang="en-US"/>
          </a:p>
        </p:txBody>
      </p:sp>
    </p:spTree>
    <p:extLst>
      <p:ext uri="{BB962C8B-B14F-4D97-AF65-F5344CB8AC3E}">
        <p14:creationId xmlns:p14="http://schemas.microsoft.com/office/powerpoint/2010/main" val="2929906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48B325AC-4853-4A9F-922D-3D6024AA4285}"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2AA4E0-FA96-4453-80A9-61DC8059099E}" type="slidenum">
              <a:rPr lang="en-US"/>
              <a:pPr>
                <a:defRPr/>
              </a:pPr>
              <a:t>‹#›</a:t>
            </a:fld>
            <a:endParaRPr lang="en-US"/>
          </a:p>
        </p:txBody>
      </p:sp>
    </p:spTree>
    <p:extLst>
      <p:ext uri="{BB962C8B-B14F-4D97-AF65-F5344CB8AC3E}">
        <p14:creationId xmlns:p14="http://schemas.microsoft.com/office/powerpoint/2010/main" val="29094403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F6ED3-B775-4719-BD38-A249003CB314}" type="slidenum">
              <a:rPr lang="en-US"/>
              <a:pPr>
                <a:defRPr/>
              </a:pPr>
              <a:t>‹#›</a:t>
            </a:fld>
            <a:endParaRPr lang="en-US"/>
          </a:p>
        </p:txBody>
      </p:sp>
    </p:spTree>
    <p:extLst>
      <p:ext uri="{BB962C8B-B14F-4D97-AF65-F5344CB8AC3E}">
        <p14:creationId xmlns:p14="http://schemas.microsoft.com/office/powerpoint/2010/main" val="21456586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6ECC66-C8EA-4942-845D-D42897A8C4E1}" type="slidenum">
              <a:rPr lang="en-US"/>
              <a:pPr>
                <a:defRPr/>
              </a:pPr>
              <a:t>‹#›</a:t>
            </a:fld>
            <a:endParaRPr lang="en-US"/>
          </a:p>
        </p:txBody>
      </p:sp>
    </p:spTree>
    <p:extLst>
      <p:ext uri="{BB962C8B-B14F-4D97-AF65-F5344CB8AC3E}">
        <p14:creationId xmlns:p14="http://schemas.microsoft.com/office/powerpoint/2010/main" val="18263681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7C6F14-86E2-4918-A8FC-A3045C03C2A8}" type="slidenum">
              <a:rPr lang="en-US"/>
              <a:pPr>
                <a:defRPr/>
              </a:pPr>
              <a:t>‹#›</a:t>
            </a:fld>
            <a:endParaRPr lang="en-US"/>
          </a:p>
        </p:txBody>
      </p:sp>
    </p:spTree>
    <p:extLst>
      <p:ext uri="{BB962C8B-B14F-4D97-AF65-F5344CB8AC3E}">
        <p14:creationId xmlns:p14="http://schemas.microsoft.com/office/powerpoint/2010/main" val="25609908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1DDCE3-3901-4284-B707-89110DCCCB77}" type="slidenum">
              <a:rPr lang="en-US"/>
              <a:pPr>
                <a:defRPr/>
              </a:pPr>
              <a:t>‹#›</a:t>
            </a:fld>
            <a:endParaRPr lang="en-US"/>
          </a:p>
        </p:txBody>
      </p:sp>
    </p:spTree>
    <p:extLst>
      <p:ext uri="{BB962C8B-B14F-4D97-AF65-F5344CB8AC3E}">
        <p14:creationId xmlns:p14="http://schemas.microsoft.com/office/powerpoint/2010/main" val="32419762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B61F29-E2F7-4C61-8881-44E942AD34A9}" type="slidenum">
              <a:rPr lang="en-US"/>
              <a:pPr>
                <a:defRPr/>
              </a:pPr>
              <a:t>‹#›</a:t>
            </a:fld>
            <a:endParaRPr lang="en-US"/>
          </a:p>
        </p:txBody>
      </p:sp>
    </p:spTree>
    <p:extLst>
      <p:ext uri="{BB962C8B-B14F-4D97-AF65-F5344CB8AC3E}">
        <p14:creationId xmlns:p14="http://schemas.microsoft.com/office/powerpoint/2010/main" val="16634766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57F43F-33C8-498E-8DDB-F32B897B293C}" type="slidenum">
              <a:rPr lang="en-US"/>
              <a:pPr>
                <a:defRPr/>
              </a:pPr>
              <a:t>‹#›</a:t>
            </a:fld>
            <a:endParaRPr lang="en-US"/>
          </a:p>
        </p:txBody>
      </p:sp>
    </p:spTree>
    <p:extLst>
      <p:ext uri="{BB962C8B-B14F-4D97-AF65-F5344CB8AC3E}">
        <p14:creationId xmlns:p14="http://schemas.microsoft.com/office/powerpoint/2010/main" val="13157649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0BD6F3-8D21-4D78-9DE3-2F1962EF3B7C}" type="slidenum">
              <a:rPr lang="en-US"/>
              <a:pPr>
                <a:defRPr/>
              </a:pPr>
              <a:t>‹#›</a:t>
            </a:fld>
            <a:endParaRPr lang="en-US"/>
          </a:p>
        </p:txBody>
      </p:sp>
    </p:spTree>
    <p:extLst>
      <p:ext uri="{BB962C8B-B14F-4D97-AF65-F5344CB8AC3E}">
        <p14:creationId xmlns:p14="http://schemas.microsoft.com/office/powerpoint/2010/main" val="281723008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4DAF14-1CFF-4640-9072-F8D0C0487298}" type="slidenum">
              <a:rPr lang="en-US"/>
              <a:pPr>
                <a:defRPr/>
              </a:pPr>
              <a:t>‹#›</a:t>
            </a:fld>
            <a:endParaRPr lang="en-US"/>
          </a:p>
        </p:txBody>
      </p:sp>
    </p:spTree>
    <p:extLst>
      <p:ext uri="{BB962C8B-B14F-4D97-AF65-F5344CB8AC3E}">
        <p14:creationId xmlns:p14="http://schemas.microsoft.com/office/powerpoint/2010/main" val="26136495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C4CF2E-9178-49DF-AB88-46556C687C9E}" type="slidenum">
              <a:rPr lang="en-US"/>
              <a:pPr>
                <a:defRPr/>
              </a:pPr>
              <a:t>‹#›</a:t>
            </a:fld>
            <a:endParaRPr lang="en-US"/>
          </a:p>
        </p:txBody>
      </p:sp>
    </p:spTree>
    <p:extLst>
      <p:ext uri="{BB962C8B-B14F-4D97-AF65-F5344CB8AC3E}">
        <p14:creationId xmlns:p14="http://schemas.microsoft.com/office/powerpoint/2010/main" val="3887489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B70563C-3D7E-499C-ACB3-C536FF47A270}"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705983-8C32-4E57-BCB1-0540219CA352}" type="slidenum">
              <a:rPr lang="en-US"/>
              <a:pPr>
                <a:defRPr/>
              </a:pPr>
              <a:t>‹#›</a:t>
            </a:fld>
            <a:endParaRPr lang="en-US"/>
          </a:p>
        </p:txBody>
      </p:sp>
    </p:spTree>
    <p:extLst>
      <p:ext uri="{BB962C8B-B14F-4D97-AF65-F5344CB8AC3E}">
        <p14:creationId xmlns:p14="http://schemas.microsoft.com/office/powerpoint/2010/main" val="2204514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4A54DF3-3B16-42BD-B0EB-FA9D2B4FA33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075D2415-E1C5-46F1-A960-6C2CEEED225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BBCE923E-9D37-41BC-926B-B874ECFA3EF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6F2AB7A0-EF58-4344-9303-73ACE4008F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162A8D-8367-4DB9-99FA-545489D99AA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6E6FFF4A-08D5-4AD1-A440-3AE7EA402EA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FABA6D01-0787-451E-B126-FD9AE921A61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ED287F3A-DECA-4099-952D-6F33C9137B3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25F4CD49-20D7-44C9-865E-2E9D4CC23D1A}"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7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imes New Roman" pitchFamily="18" charset="0"/>
              </a:defRPr>
            </a:lvl1pPr>
          </a:lstStyle>
          <a:p>
            <a:pPr>
              <a:defRPr/>
            </a:pPr>
            <a:fld id="{ADF1E8C1-EDFB-4151-A7DD-CCA6380A432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C24020-7CE9-42A2-8AAB-A9BF4DDCAACA}"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866898F-B2E9-4CC4-99E5-6E78580215D4}"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340D7F-1AD7-43FC-BC03-503334EB6CFF}"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13"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47"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6CF014B-FC33-49B2-915C-A7642E74FFD3}"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48DF975-E791-41D8-A832-40A56397A9D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F8A8D9-9EB1-45F2-BED9-B4FF4154B21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6BB412B-A88D-4537-A49C-05B81AC8508C}" type="slidenum">
              <a:rPr lang="en-US" altLang="en-US"/>
              <a:pPr>
                <a:defRPr/>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EB5B018-1E18-4F31-91E7-234083F448E4}" type="slidenum">
              <a:rPr lang="en-US" altLang="en-US"/>
              <a:pPr>
                <a:defRPr/>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72"/>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CFBEB5D-29FE-4D63-A7F0-363D4E36C647}" type="slidenum">
              <a:rPr lang="en-US" altLang="en-US"/>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DF69DA9-BB66-4C2C-8714-DC09E7438B81}" type="slidenum">
              <a:rPr lang="en-US" altLang="en-US"/>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B69DBF-9A6D-4F73-998C-044C233E8AD5}"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269A39-C11D-40DB-B048-0A5FEC6C1A05}"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8248C3D-3028-45FC-B84E-13CDFAC45653}"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B035F28-8A8E-4AA1-9845-A2D36A995504}" type="slidenum">
              <a:rPr lang="en-US" altLang="en-US"/>
              <a:pPr>
                <a:defRPr/>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08AB78-6375-48ED-9334-4AD7F69856A9}" type="slidenum">
              <a:rPr lang="en-US" altLang="en-US"/>
              <a:pPr>
                <a:defRPr/>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F233D1-6195-49D6-B3EF-C2AB44D6DBC3}"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BCCE0E-1C1B-4F13-836A-E54D8645444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72A8EA1-F94C-4A54-8F95-B311DB5C0AEE}" type="slidenum">
              <a:rPr lang="en-US" altLang="en-US"/>
              <a:pPr>
                <a:defRPr/>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77086282-79E1-4531-AB34-665C9CDF4BFE}" type="slidenum">
              <a:rPr lang="en-US" altLang="en-US"/>
              <a:pPr>
                <a:defRPr/>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703E537-3F97-4F59-8605-9744D81782FD}" type="slidenum">
              <a:rPr lang="en-US" altLang="en-US"/>
              <a:pPr>
                <a:defRPr/>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1162990-7315-45DE-824C-5201FE1124CF}" type="slidenum">
              <a:rPr lang="en-US" altLang="en-US"/>
              <a:pPr>
                <a:defRPr/>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5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D6089C-5E7F-4C4D-9DAA-5EC2DF54D171}" type="slidenum">
              <a:rPr lang="en-US" altLang="en-US"/>
              <a:pPr>
                <a:defRPr/>
              </a:pPr>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9FFB523-2277-405C-84E0-C843C2B1CC7B}" type="slidenum">
              <a:rPr lang="en-US" altLang="en-US"/>
              <a:pPr>
                <a:defRPr/>
              </a:pPr>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640A61F-7B80-4B40-A7CD-58EAA5AAECD2}" type="slidenum">
              <a:rPr lang="en-US" altLang="en-US"/>
              <a:pPr>
                <a:defRPr/>
              </a:pPr>
              <a:t>‹#›</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3AD45D-9C2A-4943-BA81-698505F7BD33}" type="slidenum">
              <a:rPr lang="en-US" altLang="en-US"/>
              <a:pPr>
                <a:defRPr/>
              </a:pPr>
              <a:t>‹#›</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5D86A71-9F27-4A04-B2CD-81AD71232ED1}" type="slidenum">
              <a:rPr lang="en-US" altLang="en-US"/>
              <a:pPr>
                <a:defRPr/>
              </a:pPr>
              <a:t>‹#›</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2B46657-5B82-4163-9758-838D3D32E3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3193B1-FF94-4DB5-BEA4-8F5ECE9A608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BF08F71-078E-4622-BB06-62B062A8E639}"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EBF59DA3-5391-4660-846B-285A11F1DA83}"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C95B659-5F3D-4157-A277-DB94D31296FC}"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4A732387-3D7C-4F4F-8DFB-3E03A86A7691}"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0ABCB283-5322-4A7E-ADA1-8C31863248F0}"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B4C0A21C-4384-4FF7-86AA-4B4885DD4152}"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B3C199BD-A6F6-4E12-B375-EA3735812CE5}"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921935B-74B5-4847-BFB8-5CCD8C2AF082}"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C490D69-1CA2-4165-8D75-C64199E920AA}"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950D6B2-D68C-4822-9C5C-2A5F2DA946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017A20C-E729-4D8A-A8CA-53753B069E27}"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587410-AD1B-4E44-9D6E-12DDBAA1D2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20320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6F9291-2446-4037-9BC0-78CD70DBD5A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29332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EEE2EB-8427-4681-9D6A-1D6AE4BEA26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9608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863803-13C4-48DB-8006-CCB5268A74E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05559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8E773C-C788-4C24-814E-0843B4961A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20956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C292C6-BF17-4AFD-BC7D-61EE741C2A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33191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F48BEC7-CED3-42CC-AD52-B96C31F1230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83981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3630757-920B-4764-9FD1-1AB9A00767C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13977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89EEA3-723B-46CF-B6C9-6CE7B6E2777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2438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3D370A-029D-4F9F-B467-2FD1993B94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3617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C9F075-4AA0-4043-AF05-5EE8EEAB3A5B}"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885881-E848-425A-80D2-91DBF91AA06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788170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07D608-5A67-4461-B3D2-72CA7AE8AE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129777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vl1pPr>
          </a:lstStyle>
          <a:p>
            <a:pPr>
              <a:defRPr/>
            </a:pPr>
            <a:fld id="{ED38A079-80F1-4963-88F8-995EAA7E8640}" type="datetimeFigureOut">
              <a:rPr lang="en-US"/>
              <a:pPr>
                <a:defRPr/>
              </a:pPr>
              <a:t>5/3/2017</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4C7796B-FB61-4A8E-BE1B-09A6263A4663}" type="slidenum">
              <a:rPr lang="en-US"/>
              <a:pPr>
                <a:defRPr/>
              </a:pPr>
              <a:t>‹#›</a:t>
            </a:fld>
            <a:endParaRPr lang="en-US"/>
          </a:p>
        </p:txBody>
      </p:sp>
    </p:spTree>
    <p:extLst>
      <p:ext uri="{BB962C8B-B14F-4D97-AF65-F5344CB8AC3E}">
        <p14:creationId xmlns:p14="http://schemas.microsoft.com/office/powerpoint/2010/main" val="14909372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57BC936F-F370-46CD-9EBA-75A4F11DCA04}" type="datetimeFigureOut">
              <a:rPr lang="en-US"/>
              <a:pPr>
                <a:defRPr/>
              </a:pPr>
              <a:t>5/3/2017</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B0C2680-B7F5-4B21-BC69-188018938066}" type="slidenum">
              <a:rPr lang="en-US"/>
              <a:pPr>
                <a:defRPr/>
              </a:pPr>
              <a:t>‹#›</a:t>
            </a:fld>
            <a:endParaRPr lang="en-US"/>
          </a:p>
        </p:txBody>
      </p:sp>
    </p:spTree>
    <p:extLst>
      <p:ext uri="{BB962C8B-B14F-4D97-AF65-F5344CB8AC3E}">
        <p14:creationId xmlns:p14="http://schemas.microsoft.com/office/powerpoint/2010/main" val="3082341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6496BF58-6B9D-4418-808C-7F8CAF139117}" type="datetimeFigureOut">
              <a:rPr lang="en-US"/>
              <a:pPr>
                <a:defRPr/>
              </a:pPr>
              <a:t>5/3/2017</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013AC98-40E9-4B76-8263-A9D4FB807117}" type="slidenum">
              <a:rPr lang="en-US"/>
              <a:pPr>
                <a:defRPr/>
              </a:pPr>
              <a:t>‹#›</a:t>
            </a:fld>
            <a:endParaRPr lang="en-US"/>
          </a:p>
        </p:txBody>
      </p:sp>
    </p:spTree>
    <p:extLst>
      <p:ext uri="{BB962C8B-B14F-4D97-AF65-F5344CB8AC3E}">
        <p14:creationId xmlns:p14="http://schemas.microsoft.com/office/powerpoint/2010/main" val="31562043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vl1pPr>
          </a:lstStyle>
          <a:p>
            <a:pPr>
              <a:defRPr/>
            </a:pPr>
            <a:fld id="{40CA816A-9E33-4483-BA56-81D4A4E0FCD9}" type="datetimeFigureOut">
              <a:rPr lang="en-US"/>
              <a:pPr>
                <a:defRPr/>
              </a:pPr>
              <a:t>5/3/2017</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1936054F-87D9-42A5-AEE9-1DD8971A8E97}" type="slidenum">
              <a:rPr lang="en-US"/>
              <a:pPr>
                <a:defRPr/>
              </a:pPr>
              <a:t>‹#›</a:t>
            </a:fld>
            <a:endParaRPr lang="en-US"/>
          </a:p>
        </p:txBody>
      </p:sp>
    </p:spTree>
    <p:extLst>
      <p:ext uri="{BB962C8B-B14F-4D97-AF65-F5344CB8AC3E}">
        <p14:creationId xmlns:p14="http://schemas.microsoft.com/office/powerpoint/2010/main" val="33585895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fld id="{1625F13B-A205-4275-82BE-8A132A69AD9F}" type="datetimeFigureOut">
              <a:rPr lang="en-US"/>
              <a:pPr>
                <a:defRPr/>
              </a:pPr>
              <a:t>5/3/2017</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7C97FE8B-F9BB-4BB1-AA9C-0649D4B76DE1}" type="slidenum">
              <a:rPr lang="en-US"/>
              <a:pPr>
                <a:defRPr/>
              </a:pPr>
              <a:t>‹#›</a:t>
            </a:fld>
            <a:endParaRPr lang="en-US"/>
          </a:p>
        </p:txBody>
      </p:sp>
    </p:spTree>
    <p:extLst>
      <p:ext uri="{BB962C8B-B14F-4D97-AF65-F5344CB8AC3E}">
        <p14:creationId xmlns:p14="http://schemas.microsoft.com/office/powerpoint/2010/main" val="39525202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fld id="{5CA0482E-50F4-4C4E-A302-C09782424271}" type="datetimeFigureOut">
              <a:rPr lang="en-US"/>
              <a:pPr>
                <a:defRPr/>
              </a:pPr>
              <a:t>5/3/2017</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455086B9-A676-4510-ABA5-A4F7C1AECBE1}" type="slidenum">
              <a:rPr lang="en-US"/>
              <a:pPr>
                <a:defRPr/>
              </a:pPr>
              <a:t>‹#›</a:t>
            </a:fld>
            <a:endParaRPr lang="en-US"/>
          </a:p>
        </p:txBody>
      </p:sp>
    </p:spTree>
    <p:extLst>
      <p:ext uri="{BB962C8B-B14F-4D97-AF65-F5344CB8AC3E}">
        <p14:creationId xmlns:p14="http://schemas.microsoft.com/office/powerpoint/2010/main" val="16394230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816BAB38-601E-4002-9740-5723CAD79EF0}" type="datetimeFigureOut">
              <a:rPr lang="en-US"/>
              <a:pPr>
                <a:defRPr/>
              </a:pPr>
              <a:t>5/3/2017</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BEC6D192-66E9-4B1C-8527-5B0C2A08533D}" type="slidenum">
              <a:rPr lang="en-US"/>
              <a:pPr>
                <a:defRPr/>
              </a:pPr>
              <a:t>‹#›</a:t>
            </a:fld>
            <a:endParaRPr lang="en-US"/>
          </a:p>
        </p:txBody>
      </p:sp>
    </p:spTree>
    <p:extLst>
      <p:ext uri="{BB962C8B-B14F-4D97-AF65-F5344CB8AC3E}">
        <p14:creationId xmlns:p14="http://schemas.microsoft.com/office/powerpoint/2010/main" val="161034777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1D8AF1E6-39E0-4F5B-8A43-D4D1F00FF55E}" type="datetimeFigureOut">
              <a:rPr lang="en-US"/>
              <a:pPr>
                <a:defRPr/>
              </a:pPr>
              <a:t>5/3/2017</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0902E0F6-FB95-4E50-B023-1139185D018B}" type="slidenum">
              <a:rPr lang="en-US"/>
              <a:pPr>
                <a:defRPr/>
              </a:pPr>
              <a:t>‹#›</a:t>
            </a:fld>
            <a:endParaRPr lang="en-US"/>
          </a:p>
        </p:txBody>
      </p:sp>
    </p:spTree>
    <p:extLst>
      <p:ext uri="{BB962C8B-B14F-4D97-AF65-F5344CB8AC3E}">
        <p14:creationId xmlns:p14="http://schemas.microsoft.com/office/powerpoint/2010/main" val="2893667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8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762020-1018-4F18-A751-57DD410A6522}"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61F3D6ED-C5FA-432A-AA2B-26BE53287835}" type="datetimeFigureOut">
              <a:rPr lang="en-US"/>
              <a:pPr>
                <a:defRPr/>
              </a:pPr>
              <a:t>5/3/2017</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2B825435-B2E7-4741-BC1A-AE841CA7E949}" type="slidenum">
              <a:rPr lang="en-US"/>
              <a:pPr>
                <a:defRPr/>
              </a:pPr>
              <a:t>‹#›</a:t>
            </a:fld>
            <a:endParaRPr lang="en-US"/>
          </a:p>
        </p:txBody>
      </p:sp>
    </p:spTree>
    <p:extLst>
      <p:ext uri="{BB962C8B-B14F-4D97-AF65-F5344CB8AC3E}">
        <p14:creationId xmlns:p14="http://schemas.microsoft.com/office/powerpoint/2010/main" val="29647972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8AFF4304-0B33-44E4-855D-FCFEA0AD5BAD}" type="datetimeFigureOut">
              <a:rPr lang="en-US"/>
              <a:pPr>
                <a:defRPr/>
              </a:pPr>
              <a:t>5/3/2017</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1A43CD8-31BD-416D-8DF6-7FD972A07AAB}" type="slidenum">
              <a:rPr lang="en-US"/>
              <a:pPr>
                <a:defRPr/>
              </a:pPr>
              <a:t>‹#›</a:t>
            </a:fld>
            <a:endParaRPr lang="en-US"/>
          </a:p>
        </p:txBody>
      </p:sp>
    </p:spTree>
    <p:extLst>
      <p:ext uri="{BB962C8B-B14F-4D97-AF65-F5344CB8AC3E}">
        <p14:creationId xmlns:p14="http://schemas.microsoft.com/office/powerpoint/2010/main" val="23717761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74EB271B-86CF-4AC8-8D2D-A91733D48E7F}" type="datetimeFigureOut">
              <a:rPr lang="en-US"/>
              <a:pPr>
                <a:defRPr/>
              </a:pPr>
              <a:t>5/3/2017</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7809E5F-AF2E-4C6F-94B1-F70C00E7C2F3}" type="slidenum">
              <a:rPr lang="en-US"/>
              <a:pPr>
                <a:defRPr/>
              </a:pPr>
              <a:t>‹#›</a:t>
            </a:fld>
            <a:endParaRPr lang="en-US"/>
          </a:p>
        </p:txBody>
      </p:sp>
    </p:spTree>
    <p:extLst>
      <p:ext uri="{BB962C8B-B14F-4D97-AF65-F5344CB8AC3E}">
        <p14:creationId xmlns:p14="http://schemas.microsoft.com/office/powerpoint/2010/main" val="22630810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C3673B-0B79-4DEA-9F53-9E34192E08A2}" type="datetimeFigureOut">
              <a:rPr lang="en-US" smtClean="0">
                <a:solidFill>
                  <a:prstClr val="black">
                    <a:tint val="75000"/>
                  </a:prstClr>
                </a:solidFill>
              </a:rPr>
              <a:pPr/>
              <a:t>5/3/2017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47376B-D504-4FEB-947F-942EF508B1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2368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3673B-0B79-4DEA-9F53-9E34192E08A2}" type="datetimeFigureOut">
              <a:rPr lang="en-US" smtClean="0">
                <a:solidFill>
                  <a:prstClr val="black">
                    <a:tint val="75000"/>
                  </a:prstClr>
                </a:solidFill>
              </a:rPr>
              <a:pPr/>
              <a:t>5/3/2017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47376B-D504-4FEB-947F-942EF508B1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6439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3673B-0B79-4DEA-9F53-9E34192E08A2}" type="datetimeFigureOut">
              <a:rPr lang="en-US" smtClean="0">
                <a:solidFill>
                  <a:prstClr val="black">
                    <a:tint val="75000"/>
                  </a:prstClr>
                </a:solidFill>
              </a:rPr>
              <a:pPr/>
              <a:t>5/3/2017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47376B-D504-4FEB-947F-942EF508B1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7000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C3673B-0B79-4DEA-9F53-9E34192E08A2}" type="datetimeFigureOut">
              <a:rPr lang="en-US" smtClean="0">
                <a:solidFill>
                  <a:prstClr val="black">
                    <a:tint val="75000"/>
                  </a:prstClr>
                </a:solidFill>
              </a:rPr>
              <a:pPr/>
              <a:t>5/3/2017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47376B-D504-4FEB-947F-942EF508B1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6123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C3673B-0B79-4DEA-9F53-9E34192E08A2}" type="datetimeFigureOut">
              <a:rPr lang="en-US" smtClean="0">
                <a:solidFill>
                  <a:prstClr val="black">
                    <a:tint val="75000"/>
                  </a:prstClr>
                </a:solidFill>
              </a:rPr>
              <a:pPr/>
              <a:t>5/3/2017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47376B-D504-4FEB-947F-942EF508B1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7517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C3673B-0B79-4DEA-9F53-9E34192E08A2}" type="datetimeFigureOut">
              <a:rPr lang="en-US" smtClean="0">
                <a:solidFill>
                  <a:prstClr val="black">
                    <a:tint val="75000"/>
                  </a:prstClr>
                </a:solidFill>
              </a:rPr>
              <a:pPr/>
              <a:t>5/3/2017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47376B-D504-4FEB-947F-942EF508B1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68494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3673B-0B79-4DEA-9F53-9E34192E08A2}" type="datetimeFigureOut">
              <a:rPr lang="en-US" smtClean="0">
                <a:solidFill>
                  <a:prstClr val="black">
                    <a:tint val="75000"/>
                  </a:prstClr>
                </a:solidFill>
              </a:rPr>
              <a:pPr/>
              <a:t>5/3/2017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47376B-D504-4FEB-947F-942EF508B1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005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B34F90-41C1-4655-A711-C2D80C4A86B7}"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C3673B-0B79-4DEA-9F53-9E34192E08A2}" type="datetimeFigureOut">
              <a:rPr lang="en-US" smtClean="0">
                <a:solidFill>
                  <a:prstClr val="black">
                    <a:tint val="75000"/>
                  </a:prstClr>
                </a:solidFill>
              </a:rPr>
              <a:pPr/>
              <a:t>5/3/2017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47376B-D504-4FEB-947F-942EF508B1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7888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C3673B-0B79-4DEA-9F53-9E34192E08A2}" type="datetimeFigureOut">
              <a:rPr lang="en-US" smtClean="0">
                <a:solidFill>
                  <a:prstClr val="black">
                    <a:tint val="75000"/>
                  </a:prstClr>
                </a:solidFill>
              </a:rPr>
              <a:pPr/>
              <a:t>5/3/2017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47376B-D504-4FEB-947F-942EF508B1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235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3673B-0B79-4DEA-9F53-9E34192E08A2}" type="datetimeFigureOut">
              <a:rPr lang="en-US" smtClean="0">
                <a:solidFill>
                  <a:prstClr val="black">
                    <a:tint val="75000"/>
                  </a:prstClr>
                </a:solidFill>
              </a:rPr>
              <a:pPr/>
              <a:t>5/3/2017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47376B-D504-4FEB-947F-942EF508B1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6165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C3673B-0B79-4DEA-9F53-9E34192E08A2}" type="datetimeFigureOut">
              <a:rPr lang="en-US" smtClean="0">
                <a:solidFill>
                  <a:prstClr val="black">
                    <a:tint val="75000"/>
                  </a:prstClr>
                </a:solidFill>
              </a:rPr>
              <a:pPr/>
              <a:t>5/3/2017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47376B-D504-4FEB-947F-942EF508B1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7134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B8141D98-4B06-4649-A684-4BFEB7DF4B11}"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2888941D-99AB-4FE0-AEE6-D2DA478DF24D}"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5D5E34AB-FD21-4478-A21F-79B68D9E5A8B}"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4C40C5E5-4ADF-474B-99CA-63EB76DC1424}"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E1A5FAE5-3AB4-480D-93B8-4CCF55C28AA9}"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D72B93C3-8858-4F08-B15C-D2E56649D61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3.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9.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2C24FAF2-20D5-4090-A94D-702A1EE1896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7874" r:id="rId1"/>
    <p:sldLayoutId id="2147487875" r:id="rId2"/>
    <p:sldLayoutId id="2147487876" r:id="rId3"/>
    <p:sldLayoutId id="2147487877" r:id="rId4"/>
    <p:sldLayoutId id="2147487878" r:id="rId5"/>
    <p:sldLayoutId id="2147487879" r:id="rId6"/>
    <p:sldLayoutId id="2147487880" r:id="rId7"/>
    <p:sldLayoutId id="2147487881" r:id="rId8"/>
    <p:sldLayoutId id="2147487882" r:id="rId9"/>
    <p:sldLayoutId id="2147487883" r:id="rId10"/>
    <p:sldLayoutId id="2147487884" r:id="rId11"/>
    <p:sldLayoutId id="2147487885" r:id="rId12"/>
    <p:sldLayoutId id="214748788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E08BE086-D08D-471A-A3AB-981833493B1D}"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8168" r:id="rId1"/>
    <p:sldLayoutId id="2147488169" r:id="rId2"/>
    <p:sldLayoutId id="2147488170" r:id="rId3"/>
    <p:sldLayoutId id="2147488171" r:id="rId4"/>
    <p:sldLayoutId id="2147488172" r:id="rId5"/>
    <p:sldLayoutId id="2147488173" r:id="rId6"/>
    <p:sldLayoutId id="2147488174" r:id="rId7"/>
    <p:sldLayoutId id="2147488175" r:id="rId8"/>
    <p:sldLayoutId id="2147488176" r:id="rId9"/>
    <p:sldLayoutId id="2147488177" r:id="rId10"/>
    <p:sldLayoutId id="214748817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2AAF4-2FE4-418C-88D3-28B0A65FE5AD}" type="datetimeFigureOut">
              <a:rPr lang="en-US" smtClean="0"/>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79F7C-FE1F-4D35-9050-87FC6D0E85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8180" r:id="rId1"/>
    <p:sldLayoutId id="2147488181" r:id="rId2"/>
    <p:sldLayoutId id="2147488182" r:id="rId3"/>
    <p:sldLayoutId id="2147488183" r:id="rId4"/>
    <p:sldLayoutId id="2147488184" r:id="rId5"/>
    <p:sldLayoutId id="2147488185" r:id="rId6"/>
    <p:sldLayoutId id="2147488186" r:id="rId7"/>
    <p:sldLayoutId id="2147488187" r:id="rId8"/>
    <p:sldLayoutId id="2147488188" r:id="rId9"/>
    <p:sldLayoutId id="2147488189" r:id="rId10"/>
    <p:sldLayoutId id="21474881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solidFill>
                  <a:srgbClr val="FFFFFF"/>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solidFill>
                  <a:srgbClr val="FFFFFF"/>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solidFill>
                  <a:srgbClr val="FFFFFF"/>
                </a:solidFill>
              </a:defRPr>
            </a:lvl1pPr>
          </a:lstStyle>
          <a:p>
            <a:pPr>
              <a:defRPr/>
            </a:pPr>
            <a:fld id="{36EA2C56-D5D1-4F8D-8DB7-5627F6522FC8}" type="slidenum">
              <a:rPr lang="en-US"/>
              <a:pPr>
                <a:defRPr/>
              </a:pPr>
              <a:t>‹#›</a:t>
            </a:fld>
            <a:endParaRPr lang="en-US"/>
          </a:p>
        </p:txBody>
      </p:sp>
    </p:spTree>
    <p:extLst>
      <p:ext uri="{BB962C8B-B14F-4D97-AF65-F5344CB8AC3E}">
        <p14:creationId xmlns:p14="http://schemas.microsoft.com/office/powerpoint/2010/main" val="3026516861"/>
      </p:ext>
    </p:extLst>
  </p:cSld>
  <p:clrMap bg1="dk2" tx1="lt1" bg2="dk1" tx2="lt2" accent1="accent1" accent2="accent2" accent3="accent3" accent4="accent4" accent5="accent5" accent6="accent6" hlink="hlink" folHlink="folHlink"/>
  <p:sldLayoutIdLst>
    <p:sldLayoutId id="2147488192" r:id="rId1"/>
    <p:sldLayoutId id="2147488193" r:id="rId2"/>
    <p:sldLayoutId id="2147488194" r:id="rId3"/>
    <p:sldLayoutId id="2147488195" r:id="rId4"/>
    <p:sldLayoutId id="2147488196" r:id="rId5"/>
    <p:sldLayoutId id="2147488197" r:id="rId6"/>
    <p:sldLayoutId id="2147488198" r:id="rId7"/>
    <p:sldLayoutId id="2147488199" r:id="rId8"/>
    <p:sldLayoutId id="2147488200" r:id="rId9"/>
    <p:sldLayoutId id="2147488201" r:id="rId10"/>
    <p:sldLayoutId id="2147488202" r:id="rId11"/>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solidFill>
                  <a:srgbClr val="FFFFFF"/>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solidFill>
                  <a:srgbClr val="FFFFFF"/>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solidFill>
                  <a:srgbClr val="FFFFFF"/>
                </a:solidFill>
              </a:defRPr>
            </a:lvl1pPr>
          </a:lstStyle>
          <a:p>
            <a:pPr>
              <a:defRPr/>
            </a:pPr>
            <a:fld id="{5361E142-DE1E-427C-BB32-062DBAE9DC9A}" type="slidenum">
              <a:rPr lang="en-US"/>
              <a:pPr>
                <a:defRPr/>
              </a:pPr>
              <a:t>‹#›</a:t>
            </a:fld>
            <a:endParaRPr lang="en-US"/>
          </a:p>
        </p:txBody>
      </p:sp>
    </p:spTree>
    <p:extLst>
      <p:ext uri="{BB962C8B-B14F-4D97-AF65-F5344CB8AC3E}">
        <p14:creationId xmlns:p14="http://schemas.microsoft.com/office/powerpoint/2010/main" val="821172621"/>
      </p:ext>
    </p:extLst>
  </p:cSld>
  <p:clrMap bg1="dk2" tx1="lt1" bg2="dk1" tx2="lt2" accent1="accent1" accent2="accent2" accent3="accent3" accent4="accent4" accent5="accent5" accent6="accent6" hlink="hlink" folHlink="folHlink"/>
  <p:sldLayoutIdLst>
    <p:sldLayoutId id="2147488204" r:id="rId1"/>
    <p:sldLayoutId id="2147488205" r:id="rId2"/>
    <p:sldLayoutId id="2147488206" r:id="rId3"/>
    <p:sldLayoutId id="2147488207" r:id="rId4"/>
    <p:sldLayoutId id="2147488208" r:id="rId5"/>
    <p:sldLayoutId id="2147488209" r:id="rId6"/>
    <p:sldLayoutId id="2147488210" r:id="rId7"/>
    <p:sldLayoutId id="2147488211" r:id="rId8"/>
    <p:sldLayoutId id="2147488212" r:id="rId9"/>
    <p:sldLayoutId id="2147488213" r:id="rId10"/>
    <p:sldLayoutId id="2147488214" r:id="rId11"/>
    <p:sldLayoutId id="2147488215" r:id="rId12"/>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F5E93C50-80FA-4E69-8965-5A87EF13F5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36" r:id="rId1"/>
    <p:sldLayoutId id="2147488037" r:id="rId2"/>
    <p:sldLayoutId id="2147488038" r:id="rId3"/>
    <p:sldLayoutId id="2147488039" r:id="rId4"/>
    <p:sldLayoutId id="2147488040" r:id="rId5"/>
    <p:sldLayoutId id="2147488041" r:id="rId6"/>
    <p:sldLayoutId id="2147488042" r:id="rId7"/>
    <p:sldLayoutId id="2147488043" r:id="rId8"/>
    <p:sldLayoutId id="2147488044" r:id="rId9"/>
    <p:sldLayoutId id="2147488045" r:id="rId10"/>
    <p:sldLayoutId id="21474880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FFFFFF"/>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FFFFFF"/>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FFFFFF"/>
                </a:solidFill>
              </a:defRPr>
            </a:lvl1pPr>
          </a:lstStyle>
          <a:p>
            <a:pPr>
              <a:defRPr/>
            </a:pPr>
            <a:fld id="{152DEDEF-5C90-48F0-8E50-BE3AA6F7DEF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7945" r:id="rId1"/>
    <p:sldLayoutId id="2147487946" r:id="rId2"/>
    <p:sldLayoutId id="2147487947" r:id="rId3"/>
    <p:sldLayoutId id="2147487948" r:id="rId4"/>
    <p:sldLayoutId id="2147487949" r:id="rId5"/>
    <p:sldLayoutId id="2147487950" r:id="rId6"/>
    <p:sldLayoutId id="2147487951" r:id="rId7"/>
    <p:sldLayoutId id="2147487952" r:id="rId8"/>
    <p:sldLayoutId id="2147487953" r:id="rId9"/>
    <p:sldLayoutId id="2147487954" r:id="rId10"/>
    <p:sldLayoutId id="2147487955" r:id="rId11"/>
    <p:sldLayoutId id="214748795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rgbClr val="FFFFFF"/>
                </a:solidFill>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solidFill>
                  <a:srgbClr val="FFFFFF"/>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rgbClr val="FFFFFF"/>
                </a:solidFill>
              </a:defRPr>
            </a:lvl1pPr>
          </a:lstStyle>
          <a:p>
            <a:pPr>
              <a:defRPr/>
            </a:pPr>
            <a:fld id="{1A541EC9-8C38-4187-BE51-C471F043A9E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7957" r:id="rId1"/>
    <p:sldLayoutId id="2147487958" r:id="rId2"/>
    <p:sldLayoutId id="2147487959" r:id="rId3"/>
    <p:sldLayoutId id="2147487960" r:id="rId4"/>
    <p:sldLayoutId id="2147487961" r:id="rId5"/>
    <p:sldLayoutId id="2147487962" r:id="rId6"/>
    <p:sldLayoutId id="2147487963" r:id="rId7"/>
    <p:sldLayoutId id="2147487964" r:id="rId8"/>
    <p:sldLayoutId id="2147487965" r:id="rId9"/>
    <p:sldLayoutId id="2147487966" r:id="rId10"/>
    <p:sldLayoutId id="2147487967" r:id="rId11"/>
    <p:sldLayoutId id="214748796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p:cNvSpPr>
            <a:spLocks noGrp="1" noChangeArrowheads="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583F10CD-4006-430B-BBD0-ECDD7D8F72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8047" r:id="rId1"/>
    <p:sldLayoutId id="2147488048" r:id="rId2"/>
    <p:sldLayoutId id="2147488049" r:id="rId3"/>
    <p:sldLayoutId id="2147488050" r:id="rId4"/>
    <p:sldLayoutId id="2147488051" r:id="rId5"/>
    <p:sldLayoutId id="2147488052" r:id="rId6"/>
    <p:sldLayoutId id="2147488053" r:id="rId7"/>
    <p:sldLayoutId id="2147488054" r:id="rId8"/>
    <p:sldLayoutId id="2147488055" r:id="rId9"/>
    <p:sldLayoutId id="2147488056" r:id="rId10"/>
    <p:sldLayoutId id="21474880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7734A958-6669-4B74-84C7-42FCC1518A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56792825"/>
      </p:ext>
    </p:extLst>
  </p:cSld>
  <p:clrMap bg1="dk2" tx1="lt1" bg2="dk1" tx2="lt2" accent1="accent1" accent2="accent2" accent3="accent3" accent4="accent4" accent5="accent5" accent6="accent6" hlink="hlink" folHlink="folHlink"/>
  <p:sldLayoutIdLst>
    <p:sldLayoutId id="2147488118" r:id="rId1"/>
    <p:sldLayoutId id="2147488119" r:id="rId2"/>
    <p:sldLayoutId id="2147488120" r:id="rId3"/>
    <p:sldLayoutId id="2147488121" r:id="rId4"/>
    <p:sldLayoutId id="2147488122" r:id="rId5"/>
    <p:sldLayoutId id="2147488123" r:id="rId6"/>
    <p:sldLayoutId id="2147488124" r:id="rId7"/>
    <p:sldLayoutId id="2147488125" r:id="rId8"/>
    <p:sldLayoutId id="2147488126" r:id="rId9"/>
    <p:sldLayoutId id="2147488127" r:id="rId10"/>
    <p:sldLayoutId id="2147488128" r:id="rId11"/>
    <p:sldLayoutId id="214748812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61"/>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FC8C877B-71E4-4A46-B46A-D178EEB02A94}" type="datetimeFigureOut">
              <a:rPr lang="en-US"/>
              <a:pPr>
                <a:defRPr/>
              </a:pPr>
              <a:t>5/3/2017</a:t>
            </a:fld>
            <a:endParaRPr lang="en-US"/>
          </a:p>
        </p:txBody>
      </p:sp>
      <p:sp>
        <p:nvSpPr>
          <p:cNvPr id="5" name="Footer Placeholder 4"/>
          <p:cNvSpPr>
            <a:spLocks noGrp="1"/>
          </p:cNvSpPr>
          <p:nvPr>
            <p:ph type="ftr" sz="quarter" idx="3"/>
          </p:nvPr>
        </p:nvSpPr>
        <p:spPr>
          <a:xfrm>
            <a:off x="3124200" y="6356361"/>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61"/>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26715907-8BCD-49CE-8F09-2EE67F5EEA23}" type="slidenum">
              <a:rPr lang="en-US"/>
              <a:pPr>
                <a:defRPr/>
              </a:pPr>
              <a:t>‹#›</a:t>
            </a:fld>
            <a:endParaRPr lang="en-US"/>
          </a:p>
        </p:txBody>
      </p:sp>
    </p:spTree>
    <p:extLst>
      <p:ext uri="{BB962C8B-B14F-4D97-AF65-F5344CB8AC3E}">
        <p14:creationId xmlns:p14="http://schemas.microsoft.com/office/powerpoint/2010/main" val="867626407"/>
      </p:ext>
    </p:extLst>
  </p:cSld>
  <p:clrMap bg1="lt1" tx1="dk1" bg2="lt2" tx2="dk2" accent1="accent1" accent2="accent2" accent3="accent3" accent4="accent4" accent5="accent5" accent6="accent6" hlink="hlink" folHlink="folHlink"/>
  <p:sldLayoutIdLst>
    <p:sldLayoutId id="2147488131" r:id="rId1"/>
    <p:sldLayoutId id="2147488132" r:id="rId2"/>
    <p:sldLayoutId id="2147488133" r:id="rId3"/>
    <p:sldLayoutId id="2147488134" r:id="rId4"/>
    <p:sldLayoutId id="2147488135" r:id="rId5"/>
    <p:sldLayoutId id="2147488136" r:id="rId6"/>
    <p:sldLayoutId id="2147488137" r:id="rId7"/>
    <p:sldLayoutId id="2147488138" r:id="rId8"/>
    <p:sldLayoutId id="2147488139" r:id="rId9"/>
    <p:sldLayoutId id="2147488140" r:id="rId10"/>
    <p:sldLayoutId id="21474881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9C3673B-0B79-4DEA-9F53-9E34192E08A2}" type="datetimeFigureOut">
              <a:rPr lang="en-US" smtClean="0">
                <a:solidFill>
                  <a:prstClr val="black">
                    <a:tint val="75000"/>
                  </a:prstClr>
                </a:solidFill>
                <a:latin typeface="Calibri"/>
              </a:rPr>
              <a:pPr eaLnBrk="1" fontAlgn="auto" hangingPunct="1">
                <a:spcBef>
                  <a:spcPts val="0"/>
                </a:spcBef>
                <a:spcAft>
                  <a:spcPts val="0"/>
                </a:spcAft>
              </a:pPr>
              <a:t>5/3/2017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9E47376B-D504-4FEB-947F-942EF508B1A7}"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3285778"/>
      </p:ext>
    </p:extLst>
  </p:cSld>
  <p:clrMap bg1="lt1" tx1="dk1" bg2="lt2" tx2="dk2" accent1="accent1" accent2="accent2" accent3="accent3" accent4="accent4" accent5="accent5" accent6="accent6" hlink="hlink" folHlink="folHlink"/>
  <p:sldLayoutIdLst>
    <p:sldLayoutId id="2147488143" r:id="rId1"/>
    <p:sldLayoutId id="2147488144" r:id="rId2"/>
    <p:sldLayoutId id="2147488145" r:id="rId3"/>
    <p:sldLayoutId id="2147488146" r:id="rId4"/>
    <p:sldLayoutId id="2147488147" r:id="rId5"/>
    <p:sldLayoutId id="2147488148" r:id="rId6"/>
    <p:sldLayoutId id="2147488149" r:id="rId7"/>
    <p:sldLayoutId id="2147488150" r:id="rId8"/>
    <p:sldLayoutId id="2147488151" r:id="rId9"/>
    <p:sldLayoutId id="2147488152" r:id="rId10"/>
    <p:sldLayoutId id="21474881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C0C0C0"/>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solidFill>
                  <a:srgbClr val="000000"/>
                </a:solidFill>
                <a:latin typeface="Arial" charset="0"/>
              </a:defRPr>
            </a:lvl1pPr>
          </a:lstStyle>
          <a:p>
            <a:pPr fontAlgn="base">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rgbClr val="000000"/>
                </a:solidFill>
                <a:latin typeface="Arial" charset="0"/>
              </a:defRPr>
            </a:lvl1pPr>
          </a:lstStyle>
          <a:p>
            <a:pPr fontAlgn="base">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rgbClr val="000000"/>
                </a:solidFill>
                <a:latin typeface="Arial" charset="0"/>
              </a:defRPr>
            </a:lvl1pPr>
          </a:lstStyle>
          <a:p>
            <a:pPr fontAlgn="base">
              <a:spcAft>
                <a:spcPct val="0"/>
              </a:spcAft>
              <a:defRPr/>
            </a:pPr>
            <a:fld id="{B1154D75-13A9-4AE6-9E7E-21F517796181}" type="slidenum">
              <a:rPr lang="en-US"/>
              <a:pPr fontAlgn="base">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8155" r:id="rId1"/>
    <p:sldLayoutId id="2147488156" r:id="rId2"/>
    <p:sldLayoutId id="2147488157" r:id="rId3"/>
    <p:sldLayoutId id="2147488158" r:id="rId4"/>
    <p:sldLayoutId id="2147488159" r:id="rId5"/>
    <p:sldLayoutId id="2147488160" r:id="rId6"/>
    <p:sldLayoutId id="2147488161" r:id="rId7"/>
    <p:sldLayoutId id="2147488162" r:id="rId8"/>
    <p:sldLayoutId id="2147488163" r:id="rId9"/>
    <p:sldLayoutId id="2147488164" r:id="rId10"/>
    <p:sldLayoutId id="2147488165" r:id="rId11"/>
    <p:sldLayoutId id="2147488166" r:id="rId12"/>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6.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5.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Layout" Target="../slideLayouts/slideLayout83.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78.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99.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17.xml"/><Relationship Id="rId5" Type="http://schemas.openxmlformats.org/officeDocument/2006/relationships/image" Target="../media/image24.emf"/><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123.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78.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78.x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Box 3"/>
          <p:cNvSpPr txBox="1">
            <a:spLocks noChangeArrowheads="1"/>
          </p:cNvSpPr>
          <p:nvPr/>
        </p:nvSpPr>
        <p:spPr bwMode="auto">
          <a:xfrm>
            <a:off x="319092" y="600238"/>
            <a:ext cx="8499475" cy="584775"/>
          </a:xfrm>
          <a:prstGeom prst="rect">
            <a:avLst/>
          </a:prstGeom>
          <a:noFill/>
          <a:ln w="9525">
            <a:noFill/>
            <a:miter lim="800000"/>
            <a:headEnd/>
            <a:tailEnd/>
          </a:ln>
        </p:spPr>
        <p:txBody>
          <a:bodyPr>
            <a:spAutoFit/>
          </a:bodyPr>
          <a:lstStyle/>
          <a:p>
            <a:pPr algn="ctr"/>
            <a:r>
              <a:rPr lang="en-US" sz="3200" b="1" dirty="0">
                <a:solidFill>
                  <a:schemeClr val="bg2"/>
                </a:solidFill>
                <a:latin typeface="Arial" panose="020B0604020202020204" pitchFamily="34" charset="0"/>
                <a:cs typeface="Arial" panose="020B0604020202020204" pitchFamily="34" charset="0"/>
              </a:rPr>
              <a:t>Oncogenic Mutations in Cbl Proteins</a:t>
            </a:r>
          </a:p>
        </p:txBody>
      </p:sp>
      <p:sp>
        <p:nvSpPr>
          <p:cNvPr id="133123" name="TextBox 4"/>
          <p:cNvSpPr txBox="1">
            <a:spLocks noChangeArrowheads="1"/>
          </p:cNvSpPr>
          <p:nvPr/>
        </p:nvSpPr>
        <p:spPr bwMode="auto">
          <a:xfrm>
            <a:off x="2773693" y="3260725"/>
            <a:ext cx="3595856" cy="1477328"/>
          </a:xfrm>
          <a:prstGeom prst="rect">
            <a:avLst/>
          </a:prstGeom>
          <a:noFill/>
          <a:ln w="9525">
            <a:noFill/>
            <a:miter lim="800000"/>
            <a:headEnd/>
            <a:tailEnd/>
          </a:ln>
        </p:spPr>
        <p:txBody>
          <a:bodyPr wrap="none">
            <a:spAutoFit/>
          </a:bodyPr>
          <a:lstStyle/>
          <a:p>
            <a:pPr algn="ctr" eaLnBrk="1" hangingPunct="1"/>
            <a:r>
              <a:rPr lang="en-US" altLang="en-US" sz="1800" b="1" dirty="0">
                <a:solidFill>
                  <a:schemeClr val="bg2"/>
                </a:solidFill>
                <a:latin typeface="Arial" pitchFamily="34" charset="0"/>
                <a:cs typeface="Arial" pitchFamily="34" charset="0"/>
              </a:rPr>
              <a:t>Stan Lipkowitz MD, PhD</a:t>
            </a:r>
          </a:p>
          <a:p>
            <a:pPr algn="ctr" eaLnBrk="1" hangingPunct="1"/>
            <a:r>
              <a:rPr lang="en-US" altLang="en-US" sz="1800" i="1" dirty="0">
                <a:solidFill>
                  <a:schemeClr val="bg2"/>
                </a:solidFill>
                <a:latin typeface="Arial" pitchFamily="34" charset="0"/>
                <a:cs typeface="Arial" pitchFamily="34" charset="0"/>
              </a:rPr>
              <a:t>Women’s Malignancies Branch</a:t>
            </a:r>
          </a:p>
          <a:p>
            <a:pPr algn="ctr" eaLnBrk="1" hangingPunct="1"/>
            <a:r>
              <a:rPr lang="en-US" altLang="en-US" sz="1800" i="1" dirty="0">
                <a:solidFill>
                  <a:schemeClr val="bg2"/>
                </a:solidFill>
                <a:latin typeface="Arial" pitchFamily="34" charset="0"/>
                <a:cs typeface="Arial" pitchFamily="34" charset="0"/>
              </a:rPr>
              <a:t>Center for Cancer Research, NCI</a:t>
            </a:r>
            <a:br>
              <a:rPr lang="en-US" altLang="en-US" sz="1800" i="1" dirty="0">
                <a:solidFill>
                  <a:schemeClr val="bg2"/>
                </a:solidFill>
                <a:latin typeface="Arial" pitchFamily="34" charset="0"/>
                <a:cs typeface="Arial" pitchFamily="34" charset="0"/>
              </a:rPr>
            </a:br>
            <a:endParaRPr lang="en-US" altLang="en-US" sz="1800" i="1" dirty="0">
              <a:solidFill>
                <a:schemeClr val="bg2"/>
              </a:solidFill>
              <a:latin typeface="Arial" pitchFamily="34" charset="0"/>
              <a:cs typeface="Arial" pitchFamily="34" charset="0"/>
            </a:endParaRPr>
          </a:p>
          <a:p>
            <a:pPr algn="ctr"/>
            <a:endParaRPr lang="en-US" altLang="en-US" sz="1800" dirty="0">
              <a:solidFill>
                <a:schemeClr val="bg2"/>
              </a:solidFill>
              <a:latin typeface="Arial" pitchFamily="34" charset="0"/>
              <a:cs typeface="Arial" pitchFamily="34" charset="0"/>
            </a:endParaRPr>
          </a:p>
        </p:txBody>
      </p:sp>
      <p:sp>
        <p:nvSpPr>
          <p:cNvPr id="133124" name="TextBox 5"/>
          <p:cNvSpPr txBox="1">
            <a:spLocks noChangeArrowheads="1"/>
          </p:cNvSpPr>
          <p:nvPr/>
        </p:nvSpPr>
        <p:spPr bwMode="auto">
          <a:xfrm>
            <a:off x="2221071" y="1323975"/>
            <a:ext cx="4695516" cy="1015663"/>
          </a:xfrm>
          <a:prstGeom prst="rect">
            <a:avLst/>
          </a:prstGeom>
          <a:noFill/>
          <a:ln w="9525">
            <a:noFill/>
            <a:miter lim="800000"/>
            <a:headEnd/>
            <a:tailEnd/>
          </a:ln>
        </p:spPr>
        <p:txBody>
          <a:bodyPr wrap="none">
            <a:spAutoFit/>
          </a:bodyPr>
          <a:lstStyle/>
          <a:p>
            <a:pPr algn="ctr"/>
            <a:r>
              <a:rPr lang="en-US" altLang="en-US" sz="2000" b="1" dirty="0">
                <a:solidFill>
                  <a:schemeClr val="bg2"/>
                </a:solidFill>
                <a:latin typeface="Arial" pitchFamily="34" charset="0"/>
                <a:cs typeface="Arial" pitchFamily="34" charset="0"/>
              </a:rPr>
              <a:t>Frontiers in Mathematical Oncology: </a:t>
            </a:r>
          </a:p>
          <a:p>
            <a:pPr algn="ctr"/>
            <a:r>
              <a:rPr lang="en-US" altLang="en-US" sz="2000" b="1" dirty="0">
                <a:solidFill>
                  <a:schemeClr val="bg2"/>
                </a:solidFill>
                <a:latin typeface="Arial" pitchFamily="34" charset="0"/>
                <a:cs typeface="Arial" pitchFamily="34" charset="0"/>
              </a:rPr>
              <a:t>Young Investigators Conference</a:t>
            </a:r>
          </a:p>
          <a:p>
            <a:pPr algn="ctr"/>
            <a:r>
              <a:rPr lang="en-US" altLang="en-US" sz="2000" b="1" dirty="0">
                <a:solidFill>
                  <a:schemeClr val="bg2"/>
                </a:solidFill>
                <a:latin typeface="Arial" pitchFamily="34" charset="0"/>
                <a:cs typeface="Arial" pitchFamily="34" charset="0"/>
              </a:rPr>
              <a:t>April 26,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095499" y="580349"/>
            <a:ext cx="4957763" cy="5858550"/>
          </a:xfrm>
          <a:prstGeom prst="rect">
            <a:avLst/>
          </a:prstGeom>
          <a:noFill/>
          <a:ln w="9525">
            <a:noFill/>
            <a:miter lim="800000"/>
            <a:headEnd/>
            <a:tailEnd/>
          </a:ln>
          <a:effectLst/>
        </p:spPr>
      </p:pic>
      <p:sp>
        <p:nvSpPr>
          <p:cNvPr id="6" name="TextBox 5"/>
          <p:cNvSpPr txBox="1"/>
          <p:nvPr/>
        </p:nvSpPr>
        <p:spPr>
          <a:xfrm>
            <a:off x="3845434" y="6550223"/>
            <a:ext cx="5298566" cy="307777"/>
          </a:xfrm>
          <a:prstGeom prst="rect">
            <a:avLst/>
          </a:prstGeom>
          <a:noFill/>
        </p:spPr>
        <p:txBody>
          <a:bodyPr wrap="none" rtlCol="0">
            <a:spAutoFit/>
          </a:bodyPr>
          <a:lstStyle/>
          <a:p>
            <a:r>
              <a:rPr lang="en-US" sz="1400" b="1" dirty="0" err="1">
                <a:solidFill>
                  <a:schemeClr val="tx1"/>
                </a:solidFill>
                <a:latin typeface="Arial" pitchFamily="34" charset="0"/>
                <a:cs typeface="Arial" pitchFamily="34" charset="0"/>
              </a:rPr>
              <a:t>Nau</a:t>
            </a:r>
            <a:r>
              <a:rPr lang="en-US" sz="1400" b="1" dirty="0">
                <a:solidFill>
                  <a:schemeClr val="tx1"/>
                </a:solidFill>
                <a:latin typeface="Arial" pitchFamily="34" charset="0"/>
                <a:cs typeface="Arial" pitchFamily="34" charset="0"/>
              </a:rPr>
              <a:t> and </a:t>
            </a:r>
            <a:r>
              <a:rPr lang="en-US" sz="1400" b="1" dirty="0" err="1">
                <a:solidFill>
                  <a:schemeClr val="tx1"/>
                </a:solidFill>
                <a:latin typeface="Arial" pitchFamily="34" charset="0"/>
                <a:cs typeface="Arial" pitchFamily="34" charset="0"/>
              </a:rPr>
              <a:t>Lipkowtz</a:t>
            </a:r>
            <a:r>
              <a:rPr lang="en-US" sz="1400" b="1" dirty="0">
                <a:solidFill>
                  <a:schemeClr val="tx1"/>
                </a:solidFill>
                <a:latin typeface="Arial" pitchFamily="34" charset="0"/>
                <a:cs typeface="Arial" pitchFamily="34" charset="0"/>
              </a:rPr>
              <a:t> in </a:t>
            </a:r>
            <a:r>
              <a:rPr lang="en-US" sz="1400" b="1" dirty="0" err="1">
                <a:solidFill>
                  <a:schemeClr val="tx1"/>
                </a:solidFill>
                <a:latin typeface="Arial" pitchFamily="34" charset="0"/>
                <a:cs typeface="Arial" pitchFamily="34" charset="0"/>
              </a:rPr>
              <a:t>Cbl</a:t>
            </a:r>
            <a:r>
              <a:rPr lang="en-US" sz="1400" b="1" dirty="0">
                <a:solidFill>
                  <a:schemeClr val="tx1"/>
                </a:solidFill>
                <a:latin typeface="Arial" pitchFamily="34" charset="0"/>
                <a:cs typeface="Arial" pitchFamily="34" charset="0"/>
              </a:rPr>
              <a:t> Proteins, ed. Alex </a:t>
            </a:r>
            <a:r>
              <a:rPr lang="en-US" sz="1400" b="1" dirty="0" err="1">
                <a:solidFill>
                  <a:schemeClr val="tx1"/>
                </a:solidFill>
                <a:latin typeface="Arial" pitchFamily="34" charset="0"/>
                <a:cs typeface="Arial" pitchFamily="34" charset="0"/>
              </a:rPr>
              <a:t>Tsygankov</a:t>
            </a:r>
            <a:r>
              <a:rPr lang="en-US" sz="1400" b="1" dirty="0">
                <a:solidFill>
                  <a:schemeClr val="tx1"/>
                </a:solidFill>
                <a:latin typeface="Arial" pitchFamily="34" charset="0"/>
                <a:cs typeface="Arial" pitchFamily="34" charset="0"/>
              </a:rPr>
              <a:t>,  2008</a:t>
            </a:r>
          </a:p>
        </p:txBody>
      </p:sp>
      <p:sp>
        <p:nvSpPr>
          <p:cNvPr id="7" name="Rectangle 3"/>
          <p:cNvSpPr txBox="1">
            <a:spLocks noChangeArrowheads="1"/>
          </p:cNvSpPr>
          <p:nvPr/>
        </p:nvSpPr>
        <p:spPr>
          <a:xfrm>
            <a:off x="355600" y="-266700"/>
            <a:ext cx="8398933"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chemeClr val="tx1"/>
                </a:solidFill>
                <a:effectLst/>
                <a:uLnTx/>
                <a:uFillTx/>
                <a:latin typeface="Arial" pitchFamily="34" charset="0"/>
                <a:ea typeface="+mj-ea"/>
                <a:cs typeface="Arial" pitchFamily="34" charset="0"/>
              </a:rPr>
              <a:t>Cbl</a:t>
            </a:r>
            <a:r>
              <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rPr>
              <a:t> Linker</a:t>
            </a:r>
            <a:r>
              <a:rPr kumimoji="0" lang="en-US" sz="2400" b="1" i="0" u="none" strike="noStrike" kern="1200" cap="none" spc="0" normalizeH="0" noProof="0" dirty="0">
                <a:ln>
                  <a:noFill/>
                </a:ln>
                <a:solidFill>
                  <a:schemeClr val="tx1"/>
                </a:solidFill>
                <a:effectLst/>
                <a:uLnTx/>
                <a:uFillTx/>
                <a:latin typeface="Arial" pitchFamily="34" charset="0"/>
                <a:ea typeface="+mj-ea"/>
                <a:cs typeface="Arial" pitchFamily="34" charset="0"/>
              </a:rPr>
              <a:t> Region</a:t>
            </a:r>
            <a:endPar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3845434" y="6550223"/>
            <a:ext cx="5298566" cy="307777"/>
          </a:xfrm>
          <a:prstGeom prst="rect">
            <a:avLst/>
          </a:prstGeom>
          <a:noFill/>
        </p:spPr>
        <p:txBody>
          <a:bodyPr wrap="none" rtlCol="0">
            <a:spAutoFit/>
          </a:bodyPr>
          <a:lstStyle/>
          <a:p>
            <a:r>
              <a:rPr lang="en-US" sz="1400" b="1" dirty="0" err="1">
                <a:solidFill>
                  <a:schemeClr val="tx1"/>
                </a:solidFill>
                <a:latin typeface="Arial" pitchFamily="34" charset="0"/>
                <a:cs typeface="Arial" pitchFamily="34" charset="0"/>
              </a:rPr>
              <a:t>Nau</a:t>
            </a:r>
            <a:r>
              <a:rPr lang="en-US" sz="1400" b="1" dirty="0">
                <a:solidFill>
                  <a:schemeClr val="tx1"/>
                </a:solidFill>
                <a:latin typeface="Arial" pitchFamily="34" charset="0"/>
                <a:cs typeface="Arial" pitchFamily="34" charset="0"/>
              </a:rPr>
              <a:t> and </a:t>
            </a:r>
            <a:r>
              <a:rPr lang="en-US" sz="1400" b="1" dirty="0" err="1">
                <a:solidFill>
                  <a:schemeClr val="tx1"/>
                </a:solidFill>
                <a:latin typeface="Arial" pitchFamily="34" charset="0"/>
                <a:cs typeface="Arial" pitchFamily="34" charset="0"/>
              </a:rPr>
              <a:t>Lipkowtz</a:t>
            </a:r>
            <a:r>
              <a:rPr lang="en-US" sz="1400" b="1" dirty="0">
                <a:solidFill>
                  <a:schemeClr val="tx1"/>
                </a:solidFill>
                <a:latin typeface="Arial" pitchFamily="34" charset="0"/>
                <a:cs typeface="Arial" pitchFamily="34" charset="0"/>
              </a:rPr>
              <a:t> in </a:t>
            </a:r>
            <a:r>
              <a:rPr lang="en-US" sz="1400" b="1" dirty="0" err="1">
                <a:solidFill>
                  <a:schemeClr val="tx1"/>
                </a:solidFill>
                <a:latin typeface="Arial" pitchFamily="34" charset="0"/>
                <a:cs typeface="Arial" pitchFamily="34" charset="0"/>
              </a:rPr>
              <a:t>Cbl</a:t>
            </a:r>
            <a:r>
              <a:rPr lang="en-US" sz="1400" b="1" dirty="0">
                <a:solidFill>
                  <a:schemeClr val="tx1"/>
                </a:solidFill>
                <a:latin typeface="Arial" pitchFamily="34" charset="0"/>
                <a:cs typeface="Arial" pitchFamily="34" charset="0"/>
              </a:rPr>
              <a:t> Proteins, ed. Alex </a:t>
            </a:r>
            <a:r>
              <a:rPr lang="en-US" sz="1400" b="1" dirty="0" err="1">
                <a:solidFill>
                  <a:schemeClr val="tx1"/>
                </a:solidFill>
                <a:latin typeface="Arial" pitchFamily="34" charset="0"/>
                <a:cs typeface="Arial" pitchFamily="34" charset="0"/>
              </a:rPr>
              <a:t>Tsygankov</a:t>
            </a:r>
            <a:r>
              <a:rPr lang="en-US" sz="1400" b="1" dirty="0">
                <a:solidFill>
                  <a:schemeClr val="tx1"/>
                </a:solidFill>
                <a:latin typeface="Arial" pitchFamily="34" charset="0"/>
                <a:cs typeface="Arial" pitchFamily="34" charset="0"/>
              </a:rPr>
              <a:t>,  2008</a:t>
            </a:r>
          </a:p>
        </p:txBody>
      </p:sp>
      <p:sp>
        <p:nvSpPr>
          <p:cNvPr id="5" name="Rectangle 3"/>
          <p:cNvSpPr txBox="1">
            <a:spLocks noChangeArrowheads="1"/>
          </p:cNvSpPr>
          <p:nvPr/>
        </p:nvSpPr>
        <p:spPr>
          <a:xfrm>
            <a:off x="355600" y="-266700"/>
            <a:ext cx="8398933"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chemeClr val="tx1"/>
                </a:solidFill>
                <a:effectLst/>
                <a:uLnTx/>
                <a:uFillTx/>
                <a:latin typeface="Arial" pitchFamily="34" charset="0"/>
                <a:ea typeface="+mj-ea"/>
                <a:cs typeface="Arial" pitchFamily="34" charset="0"/>
              </a:rPr>
              <a:t>Cbl</a:t>
            </a:r>
            <a:r>
              <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rPr>
              <a:t> RING Finger</a:t>
            </a:r>
            <a:r>
              <a:rPr kumimoji="0" lang="en-US" sz="2400" b="1" i="0" u="none" strike="noStrike" kern="1200" cap="none" spc="0" normalizeH="0" noProof="0" dirty="0">
                <a:ln>
                  <a:noFill/>
                </a:ln>
                <a:solidFill>
                  <a:schemeClr val="tx1"/>
                </a:solidFill>
                <a:effectLst/>
                <a:uLnTx/>
                <a:uFillTx/>
                <a:latin typeface="Arial" pitchFamily="34" charset="0"/>
                <a:ea typeface="+mj-ea"/>
                <a:cs typeface="Arial" pitchFamily="34" charset="0"/>
              </a:rPr>
              <a:t> Tail</a:t>
            </a:r>
            <a:endPar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3265304" y="819150"/>
            <a:ext cx="2568759" cy="5524500"/>
          </a:xfrm>
          <a:prstGeom prst="rect">
            <a:avLst/>
          </a:prstGeom>
          <a:noFill/>
          <a:ln w="9525">
            <a:noFill/>
            <a:miter lim="800000"/>
            <a:headEnd/>
            <a:tailEnd/>
          </a:ln>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1600200" y="0"/>
            <a:ext cx="6050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b="1">
                <a:solidFill>
                  <a:srgbClr val="000000"/>
                </a:solidFill>
                <a:latin typeface="Arial" pitchFamily="34" charset="0"/>
              </a:rPr>
              <a:t>Cbl Proteins Have a C3HC4 RING Finger</a:t>
            </a:r>
          </a:p>
        </p:txBody>
      </p:sp>
      <p:grpSp>
        <p:nvGrpSpPr>
          <p:cNvPr id="2" name="Group 3"/>
          <p:cNvGrpSpPr>
            <a:grpSpLocks/>
          </p:cNvGrpSpPr>
          <p:nvPr/>
        </p:nvGrpSpPr>
        <p:grpSpPr bwMode="auto">
          <a:xfrm>
            <a:off x="2239963" y="830263"/>
            <a:ext cx="4792662" cy="4117975"/>
            <a:chOff x="1587" y="947"/>
            <a:chExt cx="3397" cy="2594"/>
          </a:xfrm>
        </p:grpSpPr>
        <p:sp>
          <p:nvSpPr>
            <p:cNvPr id="52228" name="Oval 4"/>
            <p:cNvSpPr>
              <a:spLocks noChangeArrowheads="1"/>
            </p:cNvSpPr>
            <p:nvPr/>
          </p:nvSpPr>
          <p:spPr bwMode="auto">
            <a:xfrm>
              <a:off x="1872" y="1678"/>
              <a:ext cx="310"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dirty="0">
                  <a:solidFill>
                    <a:srgbClr val="000000"/>
                  </a:solidFill>
                  <a:latin typeface="Arial" charset="0"/>
                </a:rPr>
                <a:t>C1</a:t>
              </a:r>
            </a:p>
          </p:txBody>
        </p:sp>
        <p:sp>
          <p:nvSpPr>
            <p:cNvPr id="52229" name="Oval 5"/>
            <p:cNvSpPr>
              <a:spLocks noChangeArrowheads="1"/>
            </p:cNvSpPr>
            <p:nvPr/>
          </p:nvSpPr>
          <p:spPr bwMode="auto">
            <a:xfrm>
              <a:off x="1872" y="2510"/>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C2</a:t>
              </a:r>
            </a:p>
          </p:txBody>
        </p:sp>
        <p:sp>
          <p:nvSpPr>
            <p:cNvPr id="52230" name="Oval 6"/>
            <p:cNvSpPr>
              <a:spLocks noChangeArrowheads="1"/>
            </p:cNvSpPr>
            <p:nvPr/>
          </p:nvSpPr>
          <p:spPr bwMode="auto">
            <a:xfrm>
              <a:off x="2482" y="2503"/>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C5</a:t>
              </a:r>
            </a:p>
          </p:txBody>
        </p:sp>
        <p:sp>
          <p:nvSpPr>
            <p:cNvPr id="52231" name="Oval 7"/>
            <p:cNvSpPr>
              <a:spLocks noChangeArrowheads="1"/>
            </p:cNvSpPr>
            <p:nvPr/>
          </p:nvSpPr>
          <p:spPr bwMode="auto">
            <a:xfrm>
              <a:off x="3526" y="2503"/>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C3</a:t>
              </a:r>
            </a:p>
          </p:txBody>
        </p:sp>
        <p:sp>
          <p:nvSpPr>
            <p:cNvPr id="52232" name="Oval 8"/>
            <p:cNvSpPr>
              <a:spLocks noChangeArrowheads="1"/>
            </p:cNvSpPr>
            <p:nvPr/>
          </p:nvSpPr>
          <p:spPr bwMode="auto">
            <a:xfrm>
              <a:off x="4130" y="2503"/>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C8</a:t>
              </a:r>
            </a:p>
          </p:txBody>
        </p:sp>
        <p:sp>
          <p:nvSpPr>
            <p:cNvPr id="52233" name="Oval 9"/>
            <p:cNvSpPr>
              <a:spLocks noChangeArrowheads="1"/>
            </p:cNvSpPr>
            <p:nvPr/>
          </p:nvSpPr>
          <p:spPr bwMode="auto">
            <a:xfrm>
              <a:off x="2481" y="1678"/>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C6</a:t>
              </a:r>
            </a:p>
          </p:txBody>
        </p:sp>
        <p:sp>
          <p:nvSpPr>
            <p:cNvPr id="52234" name="Oval 10"/>
            <p:cNvSpPr>
              <a:spLocks noChangeArrowheads="1"/>
            </p:cNvSpPr>
            <p:nvPr/>
          </p:nvSpPr>
          <p:spPr bwMode="auto">
            <a:xfrm>
              <a:off x="3526" y="1678"/>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H4</a:t>
              </a:r>
            </a:p>
          </p:txBody>
        </p:sp>
        <p:sp>
          <p:nvSpPr>
            <p:cNvPr id="52235" name="Oval 11"/>
            <p:cNvSpPr>
              <a:spLocks noChangeArrowheads="1"/>
            </p:cNvSpPr>
            <p:nvPr/>
          </p:nvSpPr>
          <p:spPr bwMode="auto">
            <a:xfrm>
              <a:off x="4130" y="1678"/>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dirty="0">
                  <a:solidFill>
                    <a:srgbClr val="000000"/>
                  </a:solidFill>
                  <a:latin typeface="Arial" charset="0"/>
                </a:rPr>
                <a:t>C7</a:t>
              </a:r>
            </a:p>
          </p:txBody>
        </p:sp>
        <p:sp>
          <p:nvSpPr>
            <p:cNvPr id="224286" name="Text Box 12"/>
            <p:cNvSpPr txBox="1">
              <a:spLocks noChangeArrowheads="1"/>
            </p:cNvSpPr>
            <p:nvPr/>
          </p:nvSpPr>
          <p:spPr bwMode="auto">
            <a:xfrm>
              <a:off x="1874" y="2147"/>
              <a:ext cx="4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(2)</a:t>
              </a:r>
            </a:p>
          </p:txBody>
        </p:sp>
        <p:sp>
          <p:nvSpPr>
            <p:cNvPr id="224287" name="Text Box 13"/>
            <p:cNvSpPr txBox="1">
              <a:spLocks noChangeArrowheads="1"/>
            </p:cNvSpPr>
            <p:nvPr/>
          </p:nvSpPr>
          <p:spPr bwMode="auto">
            <a:xfrm>
              <a:off x="2484" y="2147"/>
              <a:ext cx="4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(2)</a:t>
              </a:r>
            </a:p>
          </p:txBody>
        </p:sp>
        <p:sp>
          <p:nvSpPr>
            <p:cNvPr id="224288" name="Text Box 14"/>
            <p:cNvSpPr txBox="1">
              <a:spLocks noChangeArrowheads="1"/>
            </p:cNvSpPr>
            <p:nvPr/>
          </p:nvSpPr>
          <p:spPr bwMode="auto">
            <a:xfrm>
              <a:off x="3401" y="2155"/>
              <a:ext cx="57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(1-3)</a:t>
              </a:r>
            </a:p>
          </p:txBody>
        </p:sp>
        <p:sp>
          <p:nvSpPr>
            <p:cNvPr id="224289" name="Text Box 15"/>
            <p:cNvSpPr txBox="1">
              <a:spLocks noChangeArrowheads="1"/>
            </p:cNvSpPr>
            <p:nvPr/>
          </p:nvSpPr>
          <p:spPr bwMode="auto">
            <a:xfrm>
              <a:off x="4133" y="2155"/>
              <a:ext cx="4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(2)</a:t>
              </a:r>
            </a:p>
          </p:txBody>
        </p:sp>
        <p:sp>
          <p:nvSpPr>
            <p:cNvPr id="224290" name="Text Box 16"/>
            <p:cNvSpPr txBox="1">
              <a:spLocks noChangeArrowheads="1"/>
            </p:cNvSpPr>
            <p:nvPr/>
          </p:nvSpPr>
          <p:spPr bwMode="auto">
            <a:xfrm>
              <a:off x="2585" y="3328"/>
              <a:ext cx="6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(9-27)</a:t>
              </a:r>
            </a:p>
          </p:txBody>
        </p:sp>
        <p:sp>
          <p:nvSpPr>
            <p:cNvPr id="224291" name="Text Box 17"/>
            <p:cNvSpPr txBox="1">
              <a:spLocks noChangeArrowheads="1"/>
            </p:cNvSpPr>
            <p:nvPr/>
          </p:nvSpPr>
          <p:spPr bwMode="auto">
            <a:xfrm>
              <a:off x="3176" y="961"/>
              <a:ext cx="6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(4-48)</a:t>
              </a:r>
            </a:p>
          </p:txBody>
        </p:sp>
        <p:sp>
          <p:nvSpPr>
            <p:cNvPr id="224292" name="Line 18"/>
            <p:cNvSpPr>
              <a:spLocks noChangeShapeType="1"/>
            </p:cNvSpPr>
            <p:nvPr/>
          </p:nvSpPr>
          <p:spPr bwMode="auto">
            <a:xfrm flipH="1">
              <a:off x="2027" y="1990"/>
              <a:ext cx="0" cy="51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293" name="Line 19"/>
            <p:cNvSpPr>
              <a:spLocks noChangeShapeType="1"/>
            </p:cNvSpPr>
            <p:nvPr/>
          </p:nvSpPr>
          <p:spPr bwMode="auto">
            <a:xfrm flipH="1">
              <a:off x="4286" y="1989"/>
              <a:ext cx="0" cy="51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294" name="Line 20"/>
            <p:cNvSpPr>
              <a:spLocks noChangeShapeType="1"/>
            </p:cNvSpPr>
            <p:nvPr/>
          </p:nvSpPr>
          <p:spPr bwMode="auto">
            <a:xfrm flipH="1">
              <a:off x="3681" y="1990"/>
              <a:ext cx="0" cy="51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295" name="Line 21"/>
            <p:cNvSpPr>
              <a:spLocks noChangeShapeType="1"/>
            </p:cNvSpPr>
            <p:nvPr/>
          </p:nvSpPr>
          <p:spPr bwMode="auto">
            <a:xfrm flipH="1">
              <a:off x="2637" y="1990"/>
              <a:ext cx="0" cy="51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296" name="Freeform 22"/>
            <p:cNvSpPr>
              <a:spLocks/>
            </p:cNvSpPr>
            <p:nvPr/>
          </p:nvSpPr>
          <p:spPr bwMode="auto">
            <a:xfrm>
              <a:off x="1587" y="1113"/>
              <a:ext cx="452" cy="575"/>
            </a:xfrm>
            <a:custGeom>
              <a:avLst/>
              <a:gdLst>
                <a:gd name="T0" fmla="*/ 0 w 566"/>
                <a:gd name="T1" fmla="*/ 0 h 718"/>
                <a:gd name="T2" fmla="*/ 5 w 566"/>
                <a:gd name="T3" fmla="*/ 4 h 718"/>
                <a:gd name="T4" fmla="*/ 10 w 566"/>
                <a:gd name="T5" fmla="*/ 6 h 718"/>
                <a:gd name="T6" fmla="*/ 13 w 566"/>
                <a:gd name="T7" fmla="*/ 10 h 718"/>
                <a:gd name="T8" fmla="*/ 15 w 566"/>
                <a:gd name="T9" fmla="*/ 12 h 718"/>
                <a:gd name="T10" fmla="*/ 18 w 566"/>
                <a:gd name="T11" fmla="*/ 17 h 718"/>
                <a:gd name="T12" fmla="*/ 21 w 566"/>
                <a:gd name="T13" fmla="*/ 21 h 718"/>
                <a:gd name="T14" fmla="*/ 26 w 566"/>
                <a:gd name="T15" fmla="*/ 25 h 718"/>
                <a:gd name="T16" fmla="*/ 30 w 566"/>
                <a:gd name="T17" fmla="*/ 40 h 7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6"/>
                <a:gd name="T28" fmla="*/ 0 h 718"/>
                <a:gd name="T29" fmla="*/ 566 w 566"/>
                <a:gd name="T30" fmla="*/ 718 h 7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6" h="718">
                  <a:moveTo>
                    <a:pt x="0" y="0"/>
                  </a:moveTo>
                  <a:cubicBezTo>
                    <a:pt x="45" y="14"/>
                    <a:pt x="51" y="59"/>
                    <a:pt x="92" y="76"/>
                  </a:cubicBezTo>
                  <a:cubicBezTo>
                    <a:pt x="124" y="90"/>
                    <a:pt x="147" y="90"/>
                    <a:pt x="177" y="110"/>
                  </a:cubicBezTo>
                  <a:cubicBezTo>
                    <a:pt x="216" y="169"/>
                    <a:pt x="194" y="150"/>
                    <a:pt x="236" y="177"/>
                  </a:cubicBezTo>
                  <a:cubicBezTo>
                    <a:pt x="298" y="272"/>
                    <a:pt x="206" y="138"/>
                    <a:pt x="278" y="220"/>
                  </a:cubicBezTo>
                  <a:cubicBezTo>
                    <a:pt x="286" y="229"/>
                    <a:pt x="318" y="279"/>
                    <a:pt x="329" y="296"/>
                  </a:cubicBezTo>
                  <a:cubicBezTo>
                    <a:pt x="341" y="314"/>
                    <a:pt x="362" y="360"/>
                    <a:pt x="380" y="372"/>
                  </a:cubicBezTo>
                  <a:cubicBezTo>
                    <a:pt x="415" y="395"/>
                    <a:pt x="454" y="415"/>
                    <a:pt x="481" y="448"/>
                  </a:cubicBezTo>
                  <a:cubicBezTo>
                    <a:pt x="530" y="507"/>
                    <a:pt x="566" y="645"/>
                    <a:pt x="566" y="718"/>
                  </a:cubicBezTo>
                </a:path>
              </a:pathLst>
            </a:cu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297" name="Freeform 23"/>
            <p:cNvSpPr>
              <a:spLocks/>
            </p:cNvSpPr>
            <p:nvPr/>
          </p:nvSpPr>
          <p:spPr bwMode="auto">
            <a:xfrm>
              <a:off x="2012" y="2811"/>
              <a:ext cx="1668" cy="714"/>
            </a:xfrm>
            <a:custGeom>
              <a:avLst/>
              <a:gdLst>
                <a:gd name="T0" fmla="*/ 0 w 2087"/>
                <a:gd name="T1" fmla="*/ 2 h 893"/>
                <a:gd name="T2" fmla="*/ 4 w 2087"/>
                <a:gd name="T3" fmla="*/ 18 h 893"/>
                <a:gd name="T4" fmla="*/ 6 w 2087"/>
                <a:gd name="T5" fmla="*/ 24 h 893"/>
                <a:gd name="T6" fmla="*/ 14 w 2087"/>
                <a:gd name="T7" fmla="*/ 34 h 893"/>
                <a:gd name="T8" fmla="*/ 18 w 2087"/>
                <a:gd name="T9" fmla="*/ 37 h 893"/>
                <a:gd name="T10" fmla="*/ 19 w 2087"/>
                <a:gd name="T11" fmla="*/ 40 h 893"/>
                <a:gd name="T12" fmla="*/ 24 w 2087"/>
                <a:gd name="T13" fmla="*/ 42 h 893"/>
                <a:gd name="T14" fmla="*/ 27 w 2087"/>
                <a:gd name="T15" fmla="*/ 43 h 893"/>
                <a:gd name="T16" fmla="*/ 32 w 2087"/>
                <a:gd name="T17" fmla="*/ 45 h 893"/>
                <a:gd name="T18" fmla="*/ 46 w 2087"/>
                <a:gd name="T19" fmla="*/ 48 h 893"/>
                <a:gd name="T20" fmla="*/ 67 w 2087"/>
                <a:gd name="T21" fmla="*/ 48 h 893"/>
                <a:gd name="T22" fmla="*/ 83 w 2087"/>
                <a:gd name="T23" fmla="*/ 44 h 893"/>
                <a:gd name="T24" fmla="*/ 84 w 2087"/>
                <a:gd name="T25" fmla="*/ 43 h 893"/>
                <a:gd name="T26" fmla="*/ 86 w 2087"/>
                <a:gd name="T27" fmla="*/ 42 h 893"/>
                <a:gd name="T28" fmla="*/ 92 w 2087"/>
                <a:gd name="T29" fmla="*/ 40 h 893"/>
                <a:gd name="T30" fmla="*/ 102 w 2087"/>
                <a:gd name="T31" fmla="*/ 30 h 893"/>
                <a:gd name="T32" fmla="*/ 103 w 2087"/>
                <a:gd name="T33" fmla="*/ 30 h 893"/>
                <a:gd name="T34" fmla="*/ 106 w 2087"/>
                <a:gd name="T35" fmla="*/ 27 h 893"/>
                <a:gd name="T36" fmla="*/ 107 w 2087"/>
                <a:gd name="T37" fmla="*/ 24 h 893"/>
                <a:gd name="T38" fmla="*/ 109 w 2087"/>
                <a:gd name="T39" fmla="*/ 18 h 893"/>
                <a:gd name="T40" fmla="*/ 113 w 2087"/>
                <a:gd name="T41" fmla="*/ 0 h 8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7"/>
                <a:gd name="T64" fmla="*/ 0 h 893"/>
                <a:gd name="T65" fmla="*/ 2087 w 2087"/>
                <a:gd name="T66" fmla="*/ 893 h 8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7" h="893">
                  <a:moveTo>
                    <a:pt x="0" y="17"/>
                  </a:moveTo>
                  <a:cubicBezTo>
                    <a:pt x="6" y="123"/>
                    <a:pt x="8" y="238"/>
                    <a:pt x="68" y="330"/>
                  </a:cubicBezTo>
                  <a:cubicBezTo>
                    <a:pt x="80" y="369"/>
                    <a:pt x="87" y="398"/>
                    <a:pt x="110" y="431"/>
                  </a:cubicBezTo>
                  <a:cubicBezTo>
                    <a:pt x="137" y="518"/>
                    <a:pt x="196" y="576"/>
                    <a:pt x="270" y="626"/>
                  </a:cubicBezTo>
                  <a:cubicBezTo>
                    <a:pt x="316" y="657"/>
                    <a:pt x="279" y="642"/>
                    <a:pt x="313" y="676"/>
                  </a:cubicBezTo>
                  <a:cubicBezTo>
                    <a:pt x="329" y="692"/>
                    <a:pt x="346" y="705"/>
                    <a:pt x="363" y="719"/>
                  </a:cubicBezTo>
                  <a:cubicBezTo>
                    <a:pt x="386" y="738"/>
                    <a:pt x="414" y="752"/>
                    <a:pt x="439" y="769"/>
                  </a:cubicBezTo>
                  <a:cubicBezTo>
                    <a:pt x="454" y="779"/>
                    <a:pt x="490" y="786"/>
                    <a:pt x="490" y="786"/>
                  </a:cubicBezTo>
                  <a:cubicBezTo>
                    <a:pt x="519" y="806"/>
                    <a:pt x="541" y="812"/>
                    <a:pt x="575" y="820"/>
                  </a:cubicBezTo>
                  <a:cubicBezTo>
                    <a:pt x="657" y="876"/>
                    <a:pt x="757" y="866"/>
                    <a:pt x="853" y="871"/>
                  </a:cubicBezTo>
                  <a:cubicBezTo>
                    <a:pt x="1021" y="893"/>
                    <a:pt x="948" y="888"/>
                    <a:pt x="1242" y="879"/>
                  </a:cubicBezTo>
                  <a:cubicBezTo>
                    <a:pt x="1338" y="856"/>
                    <a:pt x="1434" y="829"/>
                    <a:pt x="1529" y="803"/>
                  </a:cubicBezTo>
                  <a:cubicBezTo>
                    <a:pt x="1538" y="797"/>
                    <a:pt x="1546" y="791"/>
                    <a:pt x="1555" y="786"/>
                  </a:cubicBezTo>
                  <a:cubicBezTo>
                    <a:pt x="1563" y="782"/>
                    <a:pt x="1572" y="782"/>
                    <a:pt x="1580" y="778"/>
                  </a:cubicBezTo>
                  <a:cubicBezTo>
                    <a:pt x="1626" y="753"/>
                    <a:pt x="1642" y="730"/>
                    <a:pt x="1690" y="719"/>
                  </a:cubicBezTo>
                  <a:cubicBezTo>
                    <a:pt x="1766" y="681"/>
                    <a:pt x="1826" y="636"/>
                    <a:pt x="1876" y="566"/>
                  </a:cubicBezTo>
                  <a:cubicBezTo>
                    <a:pt x="1884" y="555"/>
                    <a:pt x="1892" y="543"/>
                    <a:pt x="1901" y="533"/>
                  </a:cubicBezTo>
                  <a:cubicBezTo>
                    <a:pt x="1917" y="515"/>
                    <a:pt x="1952" y="482"/>
                    <a:pt x="1952" y="482"/>
                  </a:cubicBezTo>
                  <a:cubicBezTo>
                    <a:pt x="1970" y="426"/>
                    <a:pt x="1947" y="490"/>
                    <a:pt x="1977" y="431"/>
                  </a:cubicBezTo>
                  <a:cubicBezTo>
                    <a:pt x="1994" y="397"/>
                    <a:pt x="1996" y="356"/>
                    <a:pt x="2011" y="321"/>
                  </a:cubicBezTo>
                  <a:cubicBezTo>
                    <a:pt x="2056" y="215"/>
                    <a:pt x="2087" y="117"/>
                    <a:pt x="2087" y="0"/>
                  </a:cubicBezTo>
                </a:path>
              </a:pathLst>
            </a:cu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298" name="Freeform 24"/>
            <p:cNvSpPr>
              <a:spLocks/>
            </p:cNvSpPr>
            <p:nvPr/>
          </p:nvSpPr>
          <p:spPr bwMode="auto">
            <a:xfrm>
              <a:off x="2762" y="1817"/>
              <a:ext cx="756" cy="852"/>
            </a:xfrm>
            <a:custGeom>
              <a:avLst/>
              <a:gdLst>
                <a:gd name="T0" fmla="*/ 51 w 946"/>
                <a:gd name="T1" fmla="*/ 0 h 1065"/>
                <a:gd name="T2" fmla="*/ 48 w 946"/>
                <a:gd name="T3" fmla="*/ 2 h 1065"/>
                <a:gd name="T4" fmla="*/ 42 w 946"/>
                <a:gd name="T5" fmla="*/ 5 h 1065"/>
                <a:gd name="T6" fmla="*/ 33 w 946"/>
                <a:gd name="T7" fmla="*/ 14 h 1065"/>
                <a:gd name="T8" fmla="*/ 30 w 946"/>
                <a:gd name="T9" fmla="*/ 21 h 1065"/>
                <a:gd name="T10" fmla="*/ 27 w 946"/>
                <a:gd name="T11" fmla="*/ 30 h 1065"/>
                <a:gd name="T12" fmla="*/ 26 w 946"/>
                <a:gd name="T13" fmla="*/ 37 h 1065"/>
                <a:gd name="T14" fmla="*/ 26 w 946"/>
                <a:gd name="T15" fmla="*/ 42 h 1065"/>
                <a:gd name="T16" fmla="*/ 22 w 946"/>
                <a:gd name="T17" fmla="*/ 46 h 1065"/>
                <a:gd name="T18" fmla="*/ 19 w 946"/>
                <a:gd name="T19" fmla="*/ 50 h 1065"/>
                <a:gd name="T20" fmla="*/ 11 w 946"/>
                <a:gd name="T21" fmla="*/ 56 h 1065"/>
                <a:gd name="T22" fmla="*/ 0 w 946"/>
                <a:gd name="T23" fmla="*/ 58 h 10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6"/>
                <a:gd name="T37" fmla="*/ 0 h 1065"/>
                <a:gd name="T38" fmla="*/ 946 w 946"/>
                <a:gd name="T39" fmla="*/ 1065 h 10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6" h="1065">
                  <a:moveTo>
                    <a:pt x="946" y="0"/>
                  </a:moveTo>
                  <a:cubicBezTo>
                    <a:pt x="924" y="3"/>
                    <a:pt x="901" y="2"/>
                    <a:pt x="879" y="8"/>
                  </a:cubicBezTo>
                  <a:cubicBezTo>
                    <a:pt x="852" y="15"/>
                    <a:pt x="801" y="74"/>
                    <a:pt x="777" y="93"/>
                  </a:cubicBezTo>
                  <a:cubicBezTo>
                    <a:pt x="731" y="131"/>
                    <a:pt x="623" y="202"/>
                    <a:pt x="600" y="253"/>
                  </a:cubicBezTo>
                  <a:cubicBezTo>
                    <a:pt x="582" y="293"/>
                    <a:pt x="572" y="339"/>
                    <a:pt x="558" y="380"/>
                  </a:cubicBezTo>
                  <a:cubicBezTo>
                    <a:pt x="541" y="430"/>
                    <a:pt x="518" y="481"/>
                    <a:pt x="507" y="532"/>
                  </a:cubicBezTo>
                  <a:cubicBezTo>
                    <a:pt x="497" y="576"/>
                    <a:pt x="489" y="623"/>
                    <a:pt x="482" y="668"/>
                  </a:cubicBezTo>
                  <a:cubicBezTo>
                    <a:pt x="476" y="709"/>
                    <a:pt x="479" y="735"/>
                    <a:pt x="465" y="769"/>
                  </a:cubicBezTo>
                  <a:cubicBezTo>
                    <a:pt x="453" y="798"/>
                    <a:pt x="428" y="831"/>
                    <a:pt x="406" y="853"/>
                  </a:cubicBezTo>
                  <a:cubicBezTo>
                    <a:pt x="350" y="909"/>
                    <a:pt x="410" y="825"/>
                    <a:pt x="355" y="896"/>
                  </a:cubicBezTo>
                  <a:cubicBezTo>
                    <a:pt x="311" y="953"/>
                    <a:pt x="278" y="996"/>
                    <a:pt x="203" y="1014"/>
                  </a:cubicBezTo>
                  <a:cubicBezTo>
                    <a:pt x="144" y="1053"/>
                    <a:pt x="69" y="1065"/>
                    <a:pt x="0" y="1065"/>
                  </a:cubicBezTo>
                </a:path>
              </a:pathLst>
            </a:cu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299" name="Freeform 25"/>
            <p:cNvSpPr>
              <a:spLocks/>
            </p:cNvSpPr>
            <p:nvPr/>
          </p:nvSpPr>
          <p:spPr bwMode="auto">
            <a:xfrm rot="10771362">
              <a:off x="2596" y="947"/>
              <a:ext cx="1668" cy="714"/>
            </a:xfrm>
            <a:custGeom>
              <a:avLst/>
              <a:gdLst>
                <a:gd name="T0" fmla="*/ 0 w 2087"/>
                <a:gd name="T1" fmla="*/ 2 h 893"/>
                <a:gd name="T2" fmla="*/ 4 w 2087"/>
                <a:gd name="T3" fmla="*/ 18 h 893"/>
                <a:gd name="T4" fmla="*/ 6 w 2087"/>
                <a:gd name="T5" fmla="*/ 24 h 893"/>
                <a:gd name="T6" fmla="*/ 14 w 2087"/>
                <a:gd name="T7" fmla="*/ 34 h 893"/>
                <a:gd name="T8" fmla="*/ 18 w 2087"/>
                <a:gd name="T9" fmla="*/ 37 h 893"/>
                <a:gd name="T10" fmla="*/ 19 w 2087"/>
                <a:gd name="T11" fmla="*/ 40 h 893"/>
                <a:gd name="T12" fmla="*/ 24 w 2087"/>
                <a:gd name="T13" fmla="*/ 42 h 893"/>
                <a:gd name="T14" fmla="*/ 27 w 2087"/>
                <a:gd name="T15" fmla="*/ 43 h 893"/>
                <a:gd name="T16" fmla="*/ 32 w 2087"/>
                <a:gd name="T17" fmla="*/ 45 h 893"/>
                <a:gd name="T18" fmla="*/ 46 w 2087"/>
                <a:gd name="T19" fmla="*/ 48 h 893"/>
                <a:gd name="T20" fmla="*/ 67 w 2087"/>
                <a:gd name="T21" fmla="*/ 48 h 893"/>
                <a:gd name="T22" fmla="*/ 83 w 2087"/>
                <a:gd name="T23" fmla="*/ 44 h 893"/>
                <a:gd name="T24" fmla="*/ 84 w 2087"/>
                <a:gd name="T25" fmla="*/ 43 h 893"/>
                <a:gd name="T26" fmla="*/ 86 w 2087"/>
                <a:gd name="T27" fmla="*/ 42 h 893"/>
                <a:gd name="T28" fmla="*/ 92 w 2087"/>
                <a:gd name="T29" fmla="*/ 40 h 893"/>
                <a:gd name="T30" fmla="*/ 102 w 2087"/>
                <a:gd name="T31" fmla="*/ 30 h 893"/>
                <a:gd name="T32" fmla="*/ 103 w 2087"/>
                <a:gd name="T33" fmla="*/ 30 h 893"/>
                <a:gd name="T34" fmla="*/ 106 w 2087"/>
                <a:gd name="T35" fmla="*/ 27 h 893"/>
                <a:gd name="T36" fmla="*/ 107 w 2087"/>
                <a:gd name="T37" fmla="*/ 24 h 893"/>
                <a:gd name="T38" fmla="*/ 109 w 2087"/>
                <a:gd name="T39" fmla="*/ 18 h 893"/>
                <a:gd name="T40" fmla="*/ 113 w 2087"/>
                <a:gd name="T41" fmla="*/ 0 h 8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7"/>
                <a:gd name="T64" fmla="*/ 0 h 893"/>
                <a:gd name="T65" fmla="*/ 2087 w 2087"/>
                <a:gd name="T66" fmla="*/ 893 h 8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7" h="893">
                  <a:moveTo>
                    <a:pt x="0" y="17"/>
                  </a:moveTo>
                  <a:cubicBezTo>
                    <a:pt x="6" y="123"/>
                    <a:pt x="8" y="238"/>
                    <a:pt x="68" y="330"/>
                  </a:cubicBezTo>
                  <a:cubicBezTo>
                    <a:pt x="80" y="369"/>
                    <a:pt x="87" y="398"/>
                    <a:pt x="110" y="431"/>
                  </a:cubicBezTo>
                  <a:cubicBezTo>
                    <a:pt x="137" y="518"/>
                    <a:pt x="196" y="576"/>
                    <a:pt x="270" y="626"/>
                  </a:cubicBezTo>
                  <a:cubicBezTo>
                    <a:pt x="316" y="657"/>
                    <a:pt x="279" y="642"/>
                    <a:pt x="313" y="676"/>
                  </a:cubicBezTo>
                  <a:cubicBezTo>
                    <a:pt x="329" y="692"/>
                    <a:pt x="346" y="705"/>
                    <a:pt x="363" y="719"/>
                  </a:cubicBezTo>
                  <a:cubicBezTo>
                    <a:pt x="386" y="738"/>
                    <a:pt x="414" y="752"/>
                    <a:pt x="439" y="769"/>
                  </a:cubicBezTo>
                  <a:cubicBezTo>
                    <a:pt x="454" y="779"/>
                    <a:pt x="490" y="786"/>
                    <a:pt x="490" y="786"/>
                  </a:cubicBezTo>
                  <a:cubicBezTo>
                    <a:pt x="519" y="806"/>
                    <a:pt x="541" y="812"/>
                    <a:pt x="575" y="820"/>
                  </a:cubicBezTo>
                  <a:cubicBezTo>
                    <a:pt x="657" y="876"/>
                    <a:pt x="757" y="866"/>
                    <a:pt x="853" y="871"/>
                  </a:cubicBezTo>
                  <a:cubicBezTo>
                    <a:pt x="1021" y="893"/>
                    <a:pt x="948" y="888"/>
                    <a:pt x="1242" y="879"/>
                  </a:cubicBezTo>
                  <a:cubicBezTo>
                    <a:pt x="1338" y="856"/>
                    <a:pt x="1434" y="829"/>
                    <a:pt x="1529" y="803"/>
                  </a:cubicBezTo>
                  <a:cubicBezTo>
                    <a:pt x="1538" y="797"/>
                    <a:pt x="1546" y="791"/>
                    <a:pt x="1555" y="786"/>
                  </a:cubicBezTo>
                  <a:cubicBezTo>
                    <a:pt x="1563" y="782"/>
                    <a:pt x="1572" y="782"/>
                    <a:pt x="1580" y="778"/>
                  </a:cubicBezTo>
                  <a:cubicBezTo>
                    <a:pt x="1626" y="753"/>
                    <a:pt x="1642" y="730"/>
                    <a:pt x="1690" y="719"/>
                  </a:cubicBezTo>
                  <a:cubicBezTo>
                    <a:pt x="1766" y="681"/>
                    <a:pt x="1826" y="636"/>
                    <a:pt x="1876" y="566"/>
                  </a:cubicBezTo>
                  <a:cubicBezTo>
                    <a:pt x="1884" y="555"/>
                    <a:pt x="1892" y="543"/>
                    <a:pt x="1901" y="533"/>
                  </a:cubicBezTo>
                  <a:cubicBezTo>
                    <a:pt x="1917" y="515"/>
                    <a:pt x="1952" y="482"/>
                    <a:pt x="1952" y="482"/>
                  </a:cubicBezTo>
                  <a:cubicBezTo>
                    <a:pt x="1970" y="426"/>
                    <a:pt x="1947" y="490"/>
                    <a:pt x="1977" y="431"/>
                  </a:cubicBezTo>
                  <a:cubicBezTo>
                    <a:pt x="1994" y="397"/>
                    <a:pt x="1996" y="356"/>
                    <a:pt x="2011" y="321"/>
                  </a:cubicBezTo>
                  <a:cubicBezTo>
                    <a:pt x="2056" y="215"/>
                    <a:pt x="2087" y="117"/>
                    <a:pt x="2087" y="0"/>
                  </a:cubicBezTo>
                </a:path>
              </a:pathLst>
            </a:cu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300" name="Text Box 26"/>
            <p:cNvSpPr txBox="1">
              <a:spLocks noChangeArrowheads="1"/>
            </p:cNvSpPr>
            <p:nvPr/>
          </p:nvSpPr>
          <p:spPr bwMode="auto">
            <a:xfrm>
              <a:off x="3009" y="2147"/>
              <a:ext cx="4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(2)</a:t>
              </a:r>
            </a:p>
          </p:txBody>
        </p:sp>
        <p:sp>
          <p:nvSpPr>
            <p:cNvPr id="224301" name="Freeform 27"/>
            <p:cNvSpPr>
              <a:spLocks/>
            </p:cNvSpPr>
            <p:nvPr/>
          </p:nvSpPr>
          <p:spPr bwMode="auto">
            <a:xfrm>
              <a:off x="4268" y="2811"/>
              <a:ext cx="716" cy="690"/>
            </a:xfrm>
            <a:custGeom>
              <a:avLst/>
              <a:gdLst>
                <a:gd name="T0" fmla="*/ 2 w 896"/>
                <a:gd name="T1" fmla="*/ 0 h 862"/>
                <a:gd name="T2" fmla="*/ 2 w 896"/>
                <a:gd name="T3" fmla="*/ 24 h 862"/>
                <a:gd name="T4" fmla="*/ 2 w 896"/>
                <a:gd name="T5" fmla="*/ 27 h 862"/>
                <a:gd name="T6" fmla="*/ 9 w 896"/>
                <a:gd name="T7" fmla="*/ 34 h 862"/>
                <a:gd name="T8" fmla="*/ 14 w 896"/>
                <a:gd name="T9" fmla="*/ 40 h 862"/>
                <a:gd name="T10" fmla="*/ 26 w 896"/>
                <a:gd name="T11" fmla="*/ 42 h 862"/>
                <a:gd name="T12" fmla="*/ 30 w 896"/>
                <a:gd name="T13" fmla="*/ 45 h 862"/>
                <a:gd name="T14" fmla="*/ 34 w 896"/>
                <a:gd name="T15" fmla="*/ 45 h 862"/>
                <a:gd name="T16" fmla="*/ 41 w 896"/>
                <a:gd name="T17" fmla="*/ 46 h 862"/>
                <a:gd name="T18" fmla="*/ 49 w 896"/>
                <a:gd name="T19" fmla="*/ 48 h 8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6"/>
                <a:gd name="T31" fmla="*/ 0 h 862"/>
                <a:gd name="T32" fmla="*/ 896 w 896"/>
                <a:gd name="T33" fmla="*/ 862 h 8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6" h="862">
                  <a:moveTo>
                    <a:pt x="17" y="0"/>
                  </a:moveTo>
                  <a:cubicBezTo>
                    <a:pt x="0" y="164"/>
                    <a:pt x="0" y="255"/>
                    <a:pt x="9" y="448"/>
                  </a:cubicBezTo>
                  <a:cubicBezTo>
                    <a:pt x="9" y="454"/>
                    <a:pt x="20" y="499"/>
                    <a:pt x="26" y="507"/>
                  </a:cubicBezTo>
                  <a:cubicBezTo>
                    <a:pt x="54" y="548"/>
                    <a:pt x="111" y="572"/>
                    <a:pt x="152" y="600"/>
                  </a:cubicBezTo>
                  <a:cubicBezTo>
                    <a:pt x="198" y="631"/>
                    <a:pt x="206" y="700"/>
                    <a:pt x="254" y="727"/>
                  </a:cubicBezTo>
                  <a:cubicBezTo>
                    <a:pt x="310" y="759"/>
                    <a:pt x="412" y="753"/>
                    <a:pt x="474" y="761"/>
                  </a:cubicBezTo>
                  <a:cubicBezTo>
                    <a:pt x="533" y="800"/>
                    <a:pt x="507" y="783"/>
                    <a:pt x="550" y="811"/>
                  </a:cubicBezTo>
                  <a:cubicBezTo>
                    <a:pt x="574" y="826"/>
                    <a:pt x="606" y="818"/>
                    <a:pt x="634" y="820"/>
                  </a:cubicBezTo>
                  <a:cubicBezTo>
                    <a:pt x="673" y="823"/>
                    <a:pt x="713" y="825"/>
                    <a:pt x="752" y="828"/>
                  </a:cubicBezTo>
                  <a:cubicBezTo>
                    <a:pt x="800" y="837"/>
                    <a:pt x="851" y="841"/>
                    <a:pt x="896" y="862"/>
                  </a:cubicBezTo>
                </a:path>
              </a:pathLst>
            </a:cu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302" name="Text Box 28"/>
            <p:cNvSpPr txBox="1">
              <a:spLocks noChangeArrowheads="1"/>
            </p:cNvSpPr>
            <p:nvPr/>
          </p:nvSpPr>
          <p:spPr bwMode="auto">
            <a:xfrm>
              <a:off x="2220" y="2159"/>
              <a:ext cx="3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200" b="1">
                  <a:solidFill>
                    <a:srgbClr val="000000"/>
                  </a:solidFill>
                  <a:latin typeface="Arial" pitchFamily="34" charset="0"/>
                </a:rPr>
                <a:t>Zn</a:t>
              </a:r>
              <a:r>
                <a:rPr lang="en-US" altLang="en-US" sz="1200" b="1" baseline="30000">
                  <a:solidFill>
                    <a:srgbClr val="000000"/>
                  </a:solidFill>
                  <a:latin typeface="Arial" pitchFamily="34" charset="0"/>
                </a:rPr>
                <a:t>2+</a:t>
              </a:r>
              <a:endParaRPr lang="en-US" altLang="en-US" sz="1200" b="1">
                <a:solidFill>
                  <a:srgbClr val="000000"/>
                </a:solidFill>
                <a:latin typeface="Arial" pitchFamily="34" charset="0"/>
              </a:endParaRPr>
            </a:p>
          </p:txBody>
        </p:sp>
        <p:sp>
          <p:nvSpPr>
            <p:cNvPr id="224303" name="Text Box 29"/>
            <p:cNvSpPr txBox="1">
              <a:spLocks noChangeArrowheads="1"/>
            </p:cNvSpPr>
            <p:nvPr/>
          </p:nvSpPr>
          <p:spPr bwMode="auto">
            <a:xfrm>
              <a:off x="3890" y="2179"/>
              <a:ext cx="3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200" b="1">
                  <a:solidFill>
                    <a:srgbClr val="000000"/>
                  </a:solidFill>
                  <a:latin typeface="Arial" pitchFamily="34" charset="0"/>
                </a:rPr>
                <a:t>Zn</a:t>
              </a:r>
              <a:r>
                <a:rPr lang="en-US" altLang="en-US" sz="1200" b="1" baseline="30000">
                  <a:solidFill>
                    <a:srgbClr val="000000"/>
                  </a:solidFill>
                  <a:latin typeface="Arial" pitchFamily="34" charset="0"/>
                </a:rPr>
                <a:t>2+</a:t>
              </a:r>
              <a:endParaRPr lang="en-US" altLang="en-US" sz="1200" b="1">
                <a:solidFill>
                  <a:srgbClr val="000000"/>
                </a:solidFill>
                <a:latin typeface="Arial" pitchFamily="34" charset="0"/>
              </a:endParaRPr>
            </a:p>
          </p:txBody>
        </p:sp>
        <p:sp>
          <p:nvSpPr>
            <p:cNvPr id="224304" name="Oval 30"/>
            <p:cNvSpPr>
              <a:spLocks noChangeArrowheads="1"/>
            </p:cNvSpPr>
            <p:nvPr/>
          </p:nvSpPr>
          <p:spPr bwMode="auto">
            <a:xfrm>
              <a:off x="2248" y="2121"/>
              <a:ext cx="253" cy="237"/>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endParaRPr lang="en-US" altLang="en-US">
                <a:solidFill>
                  <a:srgbClr val="000000"/>
                </a:solidFill>
              </a:endParaRPr>
            </a:p>
          </p:txBody>
        </p:sp>
        <p:sp>
          <p:nvSpPr>
            <p:cNvPr id="224305" name="Oval 31"/>
            <p:cNvSpPr>
              <a:spLocks noChangeArrowheads="1"/>
            </p:cNvSpPr>
            <p:nvPr/>
          </p:nvSpPr>
          <p:spPr bwMode="auto">
            <a:xfrm>
              <a:off x="3915" y="2141"/>
              <a:ext cx="253" cy="237"/>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endParaRPr lang="en-US" altLang="en-US">
                <a:solidFill>
                  <a:srgbClr val="000000"/>
                </a:solidFill>
              </a:endParaRPr>
            </a:p>
          </p:txBody>
        </p:sp>
      </p:grpSp>
      <p:sp>
        <p:nvSpPr>
          <p:cNvPr id="32" name="Text Box 33"/>
          <p:cNvSpPr txBox="1">
            <a:spLocks noChangeArrowheads="1"/>
          </p:cNvSpPr>
          <p:nvPr/>
        </p:nvSpPr>
        <p:spPr bwMode="auto">
          <a:xfrm>
            <a:off x="2597150" y="1873251"/>
            <a:ext cx="5261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4000" b="1" dirty="0">
                <a:solidFill>
                  <a:srgbClr val="FF0000"/>
                </a:solidFill>
                <a:latin typeface="Arial" pitchFamily="34" charset="0"/>
              </a:rPr>
              <a:t>X</a:t>
            </a:r>
          </a:p>
        </p:txBody>
      </p:sp>
    </p:spTree>
    <p:extLst>
      <p:ext uri="{BB962C8B-B14F-4D97-AF65-F5344CB8AC3E}">
        <p14:creationId xmlns:p14="http://schemas.microsoft.com/office/powerpoint/2010/main" val="30547871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9"/>
          <p:cNvSpPr>
            <a:spLocks noChangeArrowheads="1"/>
          </p:cNvSpPr>
          <p:nvPr/>
        </p:nvSpPr>
        <p:spPr bwMode="auto">
          <a:xfrm>
            <a:off x="2085975" y="1114425"/>
            <a:ext cx="5495925" cy="4591050"/>
          </a:xfrm>
          <a:prstGeom prst="rect">
            <a:avLst/>
          </a:prstGeom>
          <a:solidFill>
            <a:schemeClr val="tx1"/>
          </a:solidFill>
          <a:ln w="9525">
            <a:solidFill>
              <a:schemeClr val="tx1"/>
            </a:solidFill>
            <a:miter lim="800000"/>
            <a:headEnd/>
            <a:tailEnd/>
          </a:ln>
        </p:spPr>
        <p:txBody>
          <a:bodyPr wrap="none" anchor="ct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endParaRPr lang="en-US" altLang="en-US"/>
          </a:p>
        </p:txBody>
      </p:sp>
      <p:sp>
        <p:nvSpPr>
          <p:cNvPr id="223235" name="Text Box 3"/>
          <p:cNvSpPr txBox="1">
            <a:spLocks noChangeArrowheads="1"/>
          </p:cNvSpPr>
          <p:nvPr/>
        </p:nvSpPr>
        <p:spPr bwMode="auto">
          <a:xfrm>
            <a:off x="1595441" y="295279"/>
            <a:ext cx="6029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b="1">
                <a:solidFill>
                  <a:srgbClr val="000000"/>
                </a:solidFill>
                <a:latin typeface="Arial" pitchFamily="34" charset="0"/>
              </a:rPr>
              <a:t>Cbl Proteins are Ubiquitin Ligases (E3s)</a:t>
            </a:r>
          </a:p>
        </p:txBody>
      </p:sp>
      <p:pic>
        <p:nvPicPr>
          <p:cNvPr id="223236" name="Picture 5" descr="Figure 4 copy"/>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l="61183" t="47365" r="4056" b="32951"/>
          <a:stretch>
            <a:fillRect/>
          </a:stretch>
        </p:blipFill>
        <p:spPr>
          <a:xfrm>
            <a:off x="2549528" y="2030413"/>
            <a:ext cx="4505325" cy="2855912"/>
          </a:xfrm>
          <a:noFill/>
        </p:spPr>
      </p:pic>
      <p:sp>
        <p:nvSpPr>
          <p:cNvPr id="223237" name="Text Box 11"/>
          <p:cNvSpPr txBox="1">
            <a:spLocks noChangeArrowheads="1"/>
          </p:cNvSpPr>
          <p:nvPr/>
        </p:nvSpPr>
        <p:spPr bwMode="auto">
          <a:xfrm>
            <a:off x="3573463" y="4778376"/>
            <a:ext cx="223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pPr algn="ctr" eaLnBrk="1" hangingPunct="1">
              <a:spcBef>
                <a:spcPct val="50000"/>
              </a:spcBef>
            </a:pPr>
            <a:r>
              <a:rPr lang="en-US" altLang="en-US" sz="1600" b="1">
                <a:solidFill>
                  <a:srgbClr val="000000"/>
                </a:solidFill>
                <a:latin typeface="Arial" pitchFamily="34" charset="0"/>
              </a:rPr>
              <a:t>IB: anti Biotin</a:t>
            </a:r>
          </a:p>
        </p:txBody>
      </p:sp>
      <p:sp>
        <p:nvSpPr>
          <p:cNvPr id="223238" name="Line 14"/>
          <p:cNvSpPr>
            <a:spLocks noChangeShapeType="1"/>
          </p:cNvSpPr>
          <p:nvPr/>
        </p:nvSpPr>
        <p:spPr bwMode="auto">
          <a:xfrm>
            <a:off x="4633915" y="1954213"/>
            <a:ext cx="534987"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3239" name="Text Box 17"/>
          <p:cNvSpPr txBox="1">
            <a:spLocks noChangeArrowheads="1"/>
          </p:cNvSpPr>
          <p:nvPr/>
        </p:nvSpPr>
        <p:spPr bwMode="auto">
          <a:xfrm>
            <a:off x="3336927" y="1630363"/>
            <a:ext cx="5277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Gst</a:t>
            </a:r>
          </a:p>
        </p:txBody>
      </p:sp>
      <p:sp>
        <p:nvSpPr>
          <p:cNvPr id="223240" name="Text Box 18"/>
          <p:cNvSpPr txBox="1">
            <a:spLocks noChangeArrowheads="1"/>
          </p:cNvSpPr>
          <p:nvPr/>
        </p:nvSpPr>
        <p:spPr bwMode="auto">
          <a:xfrm>
            <a:off x="4089401" y="1319213"/>
            <a:ext cx="7088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Cbl-b</a:t>
            </a:r>
          </a:p>
        </p:txBody>
      </p:sp>
      <p:sp>
        <p:nvSpPr>
          <p:cNvPr id="223241" name="Text Box 19"/>
          <p:cNvSpPr txBox="1">
            <a:spLocks noChangeArrowheads="1"/>
          </p:cNvSpPr>
          <p:nvPr/>
        </p:nvSpPr>
        <p:spPr bwMode="auto">
          <a:xfrm>
            <a:off x="5359402" y="1317625"/>
            <a:ext cx="697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Cbl-c</a:t>
            </a:r>
          </a:p>
        </p:txBody>
      </p:sp>
      <p:sp>
        <p:nvSpPr>
          <p:cNvPr id="223242" name="Text Box 20"/>
          <p:cNvSpPr txBox="1">
            <a:spLocks noChangeArrowheads="1"/>
          </p:cNvSpPr>
          <p:nvPr/>
        </p:nvSpPr>
        <p:spPr bwMode="auto">
          <a:xfrm>
            <a:off x="3989390" y="1630363"/>
            <a:ext cx="4475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Wt</a:t>
            </a:r>
          </a:p>
        </p:txBody>
      </p:sp>
      <p:sp>
        <p:nvSpPr>
          <p:cNvPr id="223243" name="Text Box 21"/>
          <p:cNvSpPr txBox="1">
            <a:spLocks noChangeArrowheads="1"/>
          </p:cNvSpPr>
          <p:nvPr/>
        </p:nvSpPr>
        <p:spPr bwMode="auto">
          <a:xfrm>
            <a:off x="4532315" y="1630363"/>
            <a:ext cx="697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RFMt</a:t>
            </a:r>
          </a:p>
        </p:txBody>
      </p:sp>
      <p:sp>
        <p:nvSpPr>
          <p:cNvPr id="223244" name="Text Box 22"/>
          <p:cNvSpPr txBox="1">
            <a:spLocks noChangeArrowheads="1"/>
          </p:cNvSpPr>
          <p:nvPr/>
        </p:nvSpPr>
        <p:spPr bwMode="auto">
          <a:xfrm>
            <a:off x="5259388" y="1630363"/>
            <a:ext cx="4475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Wt</a:t>
            </a:r>
          </a:p>
        </p:txBody>
      </p:sp>
      <p:sp>
        <p:nvSpPr>
          <p:cNvPr id="223245" name="Text Box 23"/>
          <p:cNvSpPr txBox="1">
            <a:spLocks noChangeArrowheads="1"/>
          </p:cNvSpPr>
          <p:nvPr/>
        </p:nvSpPr>
        <p:spPr bwMode="auto">
          <a:xfrm>
            <a:off x="5753102" y="1630363"/>
            <a:ext cx="697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RFMt</a:t>
            </a:r>
          </a:p>
        </p:txBody>
      </p:sp>
      <p:sp>
        <p:nvSpPr>
          <p:cNvPr id="223246" name="Line 24"/>
          <p:cNvSpPr>
            <a:spLocks noChangeShapeType="1"/>
          </p:cNvSpPr>
          <p:nvPr/>
        </p:nvSpPr>
        <p:spPr bwMode="auto">
          <a:xfrm>
            <a:off x="5891213" y="1954213"/>
            <a:ext cx="534987"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3247" name="Line 25"/>
          <p:cNvSpPr>
            <a:spLocks noChangeShapeType="1"/>
          </p:cNvSpPr>
          <p:nvPr/>
        </p:nvSpPr>
        <p:spPr bwMode="auto">
          <a:xfrm>
            <a:off x="3363916" y="1954213"/>
            <a:ext cx="536575"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3248" name="Line 26"/>
          <p:cNvSpPr>
            <a:spLocks noChangeShapeType="1"/>
          </p:cNvSpPr>
          <p:nvPr/>
        </p:nvSpPr>
        <p:spPr bwMode="auto">
          <a:xfrm>
            <a:off x="4016375" y="1954213"/>
            <a:ext cx="534988"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3249" name="Line 27"/>
          <p:cNvSpPr>
            <a:spLocks noChangeShapeType="1"/>
          </p:cNvSpPr>
          <p:nvPr/>
        </p:nvSpPr>
        <p:spPr bwMode="auto">
          <a:xfrm>
            <a:off x="5265739" y="1954213"/>
            <a:ext cx="534987" cy="0"/>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93677158"/>
      </p:ext>
    </p:extLst>
  </p:cSld>
  <p:clrMapOvr>
    <a:overrideClrMapping bg1="dk2" tx1="lt1" bg2="dk1"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95678" y="493889"/>
            <a:ext cx="7772400" cy="1016000"/>
          </a:xfrm>
        </p:spPr>
        <p:txBody>
          <a:bodyPr/>
          <a:lstStyle/>
          <a:p>
            <a:r>
              <a:rPr lang="en-US" altLang="en-US" sz="2489" b="1">
                <a:solidFill>
                  <a:schemeClr val="bg2"/>
                </a:solidFill>
                <a:latin typeface="Arial" charset="0"/>
              </a:rPr>
              <a:t>Cbl Proteins and RTK Regulation </a:t>
            </a:r>
            <a:br>
              <a:rPr lang="en-US" altLang="en-US" sz="2489" b="1">
                <a:solidFill>
                  <a:schemeClr val="bg2"/>
                </a:solidFill>
                <a:latin typeface="Arial" charset="0"/>
              </a:rPr>
            </a:br>
            <a:endParaRPr lang="en-US" altLang="en-US" sz="2489" b="1">
              <a:solidFill>
                <a:schemeClr val="bg2"/>
              </a:solidFill>
              <a:latin typeface="Arial" charset="0"/>
            </a:endParaRPr>
          </a:p>
        </p:txBody>
      </p:sp>
      <p:sp>
        <p:nvSpPr>
          <p:cNvPr id="91139" name="TextBox 3"/>
          <p:cNvSpPr txBox="1">
            <a:spLocks noChangeArrowheads="1"/>
          </p:cNvSpPr>
          <p:nvPr/>
        </p:nvSpPr>
        <p:spPr bwMode="auto">
          <a:xfrm>
            <a:off x="5580948" y="6139748"/>
            <a:ext cx="3563055" cy="283796"/>
          </a:xfrm>
          <a:prstGeom prst="rect">
            <a:avLst/>
          </a:prstGeom>
          <a:noFill/>
          <a:ln w="9525">
            <a:noFill/>
            <a:miter lim="800000"/>
            <a:headEnd/>
            <a:tailEnd/>
          </a:ln>
        </p:spPr>
        <p:txBody>
          <a:bodyPr>
            <a:spAutoFit/>
          </a:bodyPr>
          <a:lstStyle/>
          <a:p>
            <a:pPr defTabSz="812810" eaLnBrk="1" fontAlgn="auto" hangingPunct="1">
              <a:spcBef>
                <a:spcPts val="0"/>
              </a:spcBef>
              <a:spcAft>
                <a:spcPts val="0"/>
              </a:spcAft>
            </a:pPr>
            <a:r>
              <a:rPr lang="en-US" altLang="en-US" sz="1244" b="1" kern="0">
                <a:solidFill>
                  <a:srgbClr val="000000"/>
                </a:solidFill>
                <a:latin typeface="Arial" charset="0"/>
                <a:cs typeface="Arial" charset="0"/>
              </a:rPr>
              <a:t>Kales </a:t>
            </a:r>
            <a:r>
              <a:rPr lang="en-US" altLang="en-US" sz="1244" b="1" i="1" kern="0">
                <a:solidFill>
                  <a:srgbClr val="000000"/>
                </a:solidFill>
                <a:latin typeface="Arial" charset="0"/>
                <a:cs typeface="Arial" charset="0"/>
              </a:rPr>
              <a:t>et al., </a:t>
            </a:r>
            <a:r>
              <a:rPr lang="en-US" altLang="en-US" sz="1244" b="1" kern="0">
                <a:solidFill>
                  <a:srgbClr val="000000"/>
                </a:solidFill>
                <a:latin typeface="Arial" charset="0"/>
                <a:cs typeface="Arial" charset="0"/>
              </a:rPr>
              <a:t>Cancer Research 70; 4789, 2010</a:t>
            </a:r>
          </a:p>
        </p:txBody>
      </p:sp>
      <p:pic>
        <p:nvPicPr>
          <p:cNvPr id="91140" name="Picture 7"/>
          <p:cNvPicPr>
            <a:picLocks noChangeAspect="1" noChangeArrowheads="1"/>
          </p:cNvPicPr>
          <p:nvPr/>
        </p:nvPicPr>
        <p:blipFill>
          <a:blip r:embed="rId2" cstate="print"/>
          <a:srcRect/>
          <a:stretch>
            <a:fillRect/>
          </a:stretch>
        </p:blipFill>
        <p:spPr bwMode="auto">
          <a:xfrm>
            <a:off x="485422" y="1158523"/>
            <a:ext cx="8168923" cy="4749800"/>
          </a:xfrm>
          <a:prstGeom prst="rect">
            <a:avLst/>
          </a:prstGeom>
          <a:noFill/>
          <a:ln w="9525">
            <a:noFill/>
            <a:miter lim="800000"/>
            <a:headEnd/>
            <a:tailEnd/>
          </a:ln>
        </p:spPr>
      </p:pic>
    </p:spTree>
    <p:extLst>
      <p:ext uri="{BB962C8B-B14F-4D97-AF65-F5344CB8AC3E}">
        <p14:creationId xmlns:p14="http://schemas.microsoft.com/office/powerpoint/2010/main" val="290682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Text Box 3"/>
          <p:cNvSpPr txBox="1">
            <a:spLocks noChangeArrowheads="1"/>
          </p:cNvSpPr>
          <p:nvPr/>
        </p:nvSpPr>
        <p:spPr bwMode="auto">
          <a:xfrm>
            <a:off x="2665683" y="314513"/>
            <a:ext cx="3844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b="1" dirty="0">
                <a:solidFill>
                  <a:srgbClr val="000000"/>
                </a:solidFill>
                <a:latin typeface="Arial" pitchFamily="34" charset="0"/>
              </a:rPr>
              <a:t>Cbl Proteins Summary 1</a:t>
            </a:r>
          </a:p>
        </p:txBody>
      </p:sp>
      <p:sp>
        <p:nvSpPr>
          <p:cNvPr id="2" name="TextBox 1"/>
          <p:cNvSpPr txBox="1"/>
          <p:nvPr/>
        </p:nvSpPr>
        <p:spPr>
          <a:xfrm>
            <a:off x="258792" y="1224964"/>
            <a:ext cx="8643668" cy="4093428"/>
          </a:xfrm>
          <a:prstGeom prst="rect">
            <a:avLst/>
          </a:prstGeom>
          <a:noFill/>
        </p:spPr>
        <p:txBody>
          <a:bodyPr wrap="square" rtlCol="0">
            <a:spAutoFit/>
          </a:bodyPr>
          <a:lstStyle/>
          <a:p>
            <a:pPr>
              <a:tabLst>
                <a:tab pos="457200" algn="l"/>
              </a:tabLst>
            </a:pPr>
            <a:r>
              <a:rPr lang="en-US" sz="2000" b="1" dirty="0">
                <a:solidFill>
                  <a:schemeClr val="bg2"/>
                </a:solidFill>
                <a:latin typeface="Arial" panose="020B0604020202020204" pitchFamily="34" charset="0"/>
                <a:cs typeface="Arial" panose="020B0604020202020204" pitchFamily="34" charset="0"/>
              </a:rPr>
              <a:t>Cbl proteins are a family of RING Finger Ubiquitin Ligases (E3s)</a:t>
            </a:r>
          </a:p>
          <a:p>
            <a:pPr>
              <a:tabLst>
                <a:tab pos="457200" algn="l"/>
              </a:tabLst>
            </a:pPr>
            <a:endParaRPr lang="en-US" sz="2000" b="1" dirty="0">
              <a:solidFill>
                <a:schemeClr val="bg2"/>
              </a:solidFill>
              <a:latin typeface="Arial" panose="020B0604020202020204" pitchFamily="34" charset="0"/>
              <a:cs typeface="Arial" panose="020B0604020202020204" pitchFamily="34" charset="0"/>
            </a:endParaRPr>
          </a:p>
          <a:p>
            <a:pPr>
              <a:tabLst>
                <a:tab pos="457200" algn="l"/>
              </a:tabLst>
            </a:pPr>
            <a:r>
              <a:rPr lang="en-US" sz="2000" b="1" dirty="0">
                <a:solidFill>
                  <a:schemeClr val="bg2"/>
                </a:solidFill>
                <a:latin typeface="Arial" panose="020B0604020202020204" pitchFamily="34" charset="0"/>
                <a:cs typeface="Arial" panose="020B0604020202020204" pitchFamily="34" charset="0"/>
              </a:rPr>
              <a:t>They </a:t>
            </a:r>
            <a:r>
              <a:rPr lang="en-US" sz="2000" b="1" dirty="0" err="1">
                <a:solidFill>
                  <a:schemeClr val="bg2"/>
                </a:solidFill>
                <a:latin typeface="Arial" panose="020B0604020202020204" pitchFamily="34" charset="0"/>
                <a:cs typeface="Arial" panose="020B0604020202020204" pitchFamily="34" charset="0"/>
              </a:rPr>
              <a:t>ubiquitinate</a:t>
            </a:r>
            <a:r>
              <a:rPr lang="en-US" sz="2000" b="1" dirty="0">
                <a:solidFill>
                  <a:schemeClr val="bg2"/>
                </a:solidFill>
                <a:latin typeface="Arial" panose="020B0604020202020204" pitchFamily="34" charset="0"/>
                <a:cs typeface="Arial" panose="020B0604020202020204" pitchFamily="34" charset="0"/>
              </a:rPr>
              <a:t> many receptor tyrosine kinases</a:t>
            </a:r>
          </a:p>
          <a:p>
            <a:pPr>
              <a:tabLst>
                <a:tab pos="457200" algn="l"/>
              </a:tabLst>
            </a:pPr>
            <a:r>
              <a:rPr lang="en-US" sz="2000" b="1" dirty="0">
                <a:solidFill>
                  <a:schemeClr val="bg2"/>
                </a:solidFill>
                <a:latin typeface="Arial" panose="020B0604020202020204" pitchFamily="34" charset="0"/>
                <a:cs typeface="Arial" panose="020B0604020202020204" pitchFamily="34" charset="0"/>
              </a:rPr>
              <a:t>	They regulate trafficking of RTKs through the </a:t>
            </a:r>
            <a:r>
              <a:rPr lang="en-US" sz="2000" b="1" dirty="0" err="1">
                <a:solidFill>
                  <a:schemeClr val="bg2"/>
                </a:solidFill>
                <a:latin typeface="Arial" panose="020B0604020202020204" pitchFamily="34" charset="0"/>
                <a:cs typeface="Arial" panose="020B0604020202020204" pitchFamily="34" charset="0"/>
              </a:rPr>
              <a:t>endocytic</a:t>
            </a:r>
            <a:r>
              <a:rPr lang="en-US" sz="2000" b="1" dirty="0">
                <a:solidFill>
                  <a:schemeClr val="bg2"/>
                </a:solidFill>
                <a:latin typeface="Arial" panose="020B0604020202020204" pitchFamily="34" charset="0"/>
                <a:cs typeface="Arial" panose="020B0604020202020204" pitchFamily="34" charset="0"/>
              </a:rPr>
              <a:t> pathway</a:t>
            </a:r>
          </a:p>
          <a:p>
            <a:pPr>
              <a:tabLst>
                <a:tab pos="457200" algn="l"/>
              </a:tabLst>
            </a:pPr>
            <a:r>
              <a:rPr lang="en-US" sz="2000" b="1" dirty="0">
                <a:solidFill>
                  <a:schemeClr val="bg2"/>
                </a:solidFill>
                <a:latin typeface="Arial" panose="020B0604020202020204" pitchFamily="34" charset="0"/>
                <a:cs typeface="Arial" panose="020B0604020202020204" pitchFamily="34" charset="0"/>
              </a:rPr>
              <a:t>	They thus negatively regulate signaling</a:t>
            </a:r>
          </a:p>
          <a:p>
            <a:pPr>
              <a:tabLst>
                <a:tab pos="457200" algn="l"/>
              </a:tabLst>
            </a:pPr>
            <a:endParaRPr lang="en-US" sz="2000" b="1" dirty="0">
              <a:solidFill>
                <a:schemeClr val="bg2"/>
              </a:solidFill>
              <a:latin typeface="Arial" panose="020B0604020202020204" pitchFamily="34" charset="0"/>
              <a:cs typeface="Arial" panose="020B0604020202020204" pitchFamily="34" charset="0"/>
            </a:endParaRPr>
          </a:p>
          <a:p>
            <a:pPr>
              <a:tabLst>
                <a:tab pos="457200" algn="l"/>
              </a:tabLst>
            </a:pPr>
            <a:r>
              <a:rPr lang="en-US" sz="2000" b="1" dirty="0">
                <a:solidFill>
                  <a:schemeClr val="bg2"/>
                </a:solidFill>
                <a:latin typeface="Arial" panose="020B0604020202020204" pitchFamily="34" charset="0"/>
                <a:cs typeface="Arial" panose="020B0604020202020204" pitchFamily="34" charset="0"/>
              </a:rPr>
              <a:t>They </a:t>
            </a:r>
            <a:r>
              <a:rPr lang="en-US" sz="2000" b="1" dirty="0" err="1">
                <a:solidFill>
                  <a:schemeClr val="bg2"/>
                </a:solidFill>
                <a:latin typeface="Arial" panose="020B0604020202020204" pitchFamily="34" charset="0"/>
                <a:cs typeface="Arial" panose="020B0604020202020204" pitchFamily="34" charset="0"/>
              </a:rPr>
              <a:t>ubiquitinate</a:t>
            </a:r>
            <a:r>
              <a:rPr lang="en-US" sz="2000" b="1" dirty="0">
                <a:solidFill>
                  <a:schemeClr val="bg2"/>
                </a:solidFill>
                <a:latin typeface="Arial" panose="020B0604020202020204" pitchFamily="34" charset="0"/>
                <a:cs typeface="Arial" panose="020B0604020202020204" pitchFamily="34" charset="0"/>
              </a:rPr>
              <a:t> and regulate many non-receptor tyrosine kinases</a:t>
            </a:r>
          </a:p>
          <a:p>
            <a:pPr>
              <a:tabLst>
                <a:tab pos="457200" algn="l"/>
              </a:tabLst>
            </a:pPr>
            <a:r>
              <a:rPr lang="en-US" sz="2000" b="1" dirty="0">
                <a:solidFill>
                  <a:schemeClr val="bg2"/>
                </a:solidFill>
                <a:latin typeface="Arial" panose="020B0604020202020204" pitchFamily="34" charset="0"/>
                <a:cs typeface="Arial" panose="020B0604020202020204" pitchFamily="34" charset="0"/>
              </a:rPr>
              <a:t>	</a:t>
            </a:r>
            <a:r>
              <a:rPr lang="en-US" sz="2000" b="1" i="1" dirty="0">
                <a:solidFill>
                  <a:schemeClr val="bg2"/>
                </a:solidFill>
                <a:latin typeface="Arial" panose="020B0604020202020204" pitchFamily="34" charset="0"/>
                <a:cs typeface="Arial" panose="020B0604020202020204" pitchFamily="34" charset="0"/>
              </a:rPr>
              <a:t>e.g.</a:t>
            </a:r>
            <a:r>
              <a:rPr lang="en-US" sz="2000" b="1" dirty="0">
                <a:solidFill>
                  <a:schemeClr val="bg2"/>
                </a:solidFill>
                <a:latin typeface="Arial" panose="020B0604020202020204" pitchFamily="34" charset="0"/>
                <a:cs typeface="Arial" panose="020B0604020202020204" pitchFamily="34" charset="0"/>
              </a:rPr>
              <a:t> </a:t>
            </a:r>
            <a:r>
              <a:rPr lang="en-US" sz="2000" b="1" dirty="0" err="1">
                <a:solidFill>
                  <a:schemeClr val="bg2"/>
                </a:solidFill>
                <a:latin typeface="Arial" panose="020B0604020202020204" pitchFamily="34" charset="0"/>
                <a:cs typeface="Arial" panose="020B0604020202020204" pitchFamily="34" charset="0"/>
              </a:rPr>
              <a:t>Src</a:t>
            </a:r>
            <a:r>
              <a:rPr lang="en-US" sz="2000" b="1" dirty="0">
                <a:solidFill>
                  <a:schemeClr val="bg2"/>
                </a:solidFill>
                <a:latin typeface="Arial" panose="020B0604020202020204" pitchFamily="34" charset="0"/>
                <a:cs typeface="Arial" panose="020B0604020202020204" pitchFamily="34" charset="0"/>
              </a:rPr>
              <a:t> kinases</a:t>
            </a:r>
          </a:p>
          <a:p>
            <a:pPr>
              <a:tabLst>
                <a:tab pos="457200" algn="l"/>
              </a:tabLst>
            </a:pPr>
            <a:endParaRPr lang="en-US" sz="2000" b="1" dirty="0">
              <a:solidFill>
                <a:schemeClr val="bg2"/>
              </a:solidFill>
              <a:latin typeface="Arial" panose="020B0604020202020204" pitchFamily="34" charset="0"/>
              <a:cs typeface="Arial" panose="020B0604020202020204" pitchFamily="34" charset="0"/>
            </a:endParaRPr>
          </a:p>
          <a:p>
            <a:pPr>
              <a:tabLst>
                <a:tab pos="457200" algn="l"/>
              </a:tabLst>
            </a:pPr>
            <a:r>
              <a:rPr lang="en-US" sz="2000" b="1" dirty="0">
                <a:solidFill>
                  <a:schemeClr val="bg2"/>
                </a:solidFill>
                <a:latin typeface="Arial" panose="020B0604020202020204" pitchFamily="34" charset="0"/>
                <a:cs typeface="Arial" panose="020B0604020202020204" pitchFamily="34" charset="0"/>
              </a:rPr>
              <a:t>They regulate many tyrosine kinases associated pathways</a:t>
            </a:r>
          </a:p>
          <a:p>
            <a:pPr>
              <a:tabLst>
                <a:tab pos="457200" algn="l"/>
              </a:tabLst>
            </a:pPr>
            <a:r>
              <a:rPr lang="en-US" sz="2000" b="1" dirty="0">
                <a:solidFill>
                  <a:schemeClr val="bg2"/>
                </a:solidFill>
                <a:latin typeface="Arial" panose="020B0604020202020204" pitchFamily="34" charset="0"/>
                <a:cs typeface="Arial" panose="020B0604020202020204" pitchFamily="34" charset="0"/>
              </a:rPr>
              <a:t>	</a:t>
            </a:r>
            <a:r>
              <a:rPr lang="en-US" sz="2000" b="1" i="1" dirty="0">
                <a:solidFill>
                  <a:schemeClr val="bg2"/>
                </a:solidFill>
                <a:latin typeface="Arial" panose="020B0604020202020204" pitchFamily="34" charset="0"/>
                <a:cs typeface="Arial" panose="020B0604020202020204" pitchFamily="34" charset="0"/>
              </a:rPr>
              <a:t>e.g.</a:t>
            </a:r>
            <a:r>
              <a:rPr lang="en-US" sz="2000" b="1" dirty="0">
                <a:solidFill>
                  <a:schemeClr val="bg2"/>
                </a:solidFill>
                <a:latin typeface="Arial" panose="020B0604020202020204" pitchFamily="34" charset="0"/>
                <a:cs typeface="Arial" panose="020B0604020202020204" pitchFamily="34" charset="0"/>
              </a:rPr>
              <a:t> T-cell receptor, B-cell receptor</a:t>
            </a:r>
          </a:p>
          <a:p>
            <a:pPr>
              <a:tabLst>
                <a:tab pos="457200" algn="l"/>
              </a:tabLst>
            </a:pPr>
            <a:endParaRPr lang="en-US" sz="2000" b="1" dirty="0">
              <a:solidFill>
                <a:schemeClr val="bg2"/>
              </a:solidFill>
              <a:latin typeface="Arial" panose="020B0604020202020204" pitchFamily="34" charset="0"/>
              <a:cs typeface="Arial" panose="020B0604020202020204" pitchFamily="34" charset="0"/>
            </a:endParaRPr>
          </a:p>
          <a:p>
            <a:pPr>
              <a:tabLst>
                <a:tab pos="457200" algn="l"/>
              </a:tabLst>
            </a:pPr>
            <a:r>
              <a:rPr lang="en-US" sz="2000" b="1" dirty="0">
                <a:solidFill>
                  <a:schemeClr val="bg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66141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Group 3"/>
          <p:cNvGrpSpPr>
            <a:grpSpLocks/>
          </p:cNvGrpSpPr>
          <p:nvPr/>
        </p:nvGrpSpPr>
        <p:grpSpPr bwMode="auto">
          <a:xfrm>
            <a:off x="1154159" y="617538"/>
            <a:ext cx="3368628" cy="912734"/>
            <a:chOff x="1153911" y="617673"/>
            <a:chExt cx="3368232" cy="912555"/>
          </a:xfrm>
        </p:grpSpPr>
        <p:sp>
          <p:nvSpPr>
            <p:cNvPr id="143444" name="Text Box 65"/>
            <p:cNvSpPr txBox="1">
              <a:spLocks noChangeArrowheads="1"/>
            </p:cNvSpPr>
            <p:nvPr/>
          </p:nvSpPr>
          <p:spPr bwMode="auto">
            <a:xfrm>
              <a:off x="3319055" y="617673"/>
              <a:ext cx="713574" cy="400032"/>
            </a:xfrm>
            <a:prstGeom prst="rect">
              <a:avLst/>
            </a:prstGeom>
            <a:noFill/>
            <a:ln w="127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TKB</a:t>
              </a:r>
            </a:p>
          </p:txBody>
        </p:sp>
        <p:sp>
          <p:nvSpPr>
            <p:cNvPr id="143445" name="AutoShape 102"/>
            <p:cNvSpPr>
              <a:spLocks/>
            </p:cNvSpPr>
            <p:nvPr/>
          </p:nvSpPr>
          <p:spPr bwMode="auto">
            <a:xfrm rot="-5400000">
              <a:off x="3582283" y="218472"/>
              <a:ext cx="187112" cy="1620067"/>
            </a:xfrm>
            <a:prstGeom prst="rightBrace">
              <a:avLst>
                <a:gd name="adj1" fmla="val 72834"/>
                <a:gd name="adj2" fmla="val 50000"/>
              </a:avLst>
            </a:prstGeom>
            <a:noFill/>
            <a:ln w="38100">
              <a:solidFill>
                <a:schemeClr val="tx1"/>
              </a:solidFill>
              <a:round/>
              <a:headEnd/>
              <a:tailEnd/>
            </a:ln>
          </p:spPr>
          <p:txBody>
            <a:bodyPr wrap="none" anchor="ctr"/>
            <a:lstStyle/>
            <a:p>
              <a:pPr eaLnBrk="1" hangingPunct="1"/>
              <a:endParaRPr lang="en-US" sz="1800">
                <a:solidFill>
                  <a:srgbClr val="000000"/>
                </a:solidFill>
                <a:latin typeface="Arial" pitchFamily="34" charset="0"/>
              </a:endParaRPr>
            </a:p>
          </p:txBody>
        </p:sp>
        <p:sp>
          <p:nvSpPr>
            <p:cNvPr id="143446" name="Line 105"/>
            <p:cNvSpPr>
              <a:spLocks noChangeShapeType="1"/>
            </p:cNvSpPr>
            <p:nvPr/>
          </p:nvSpPr>
          <p:spPr bwMode="auto">
            <a:xfrm flipV="1">
              <a:off x="2000695" y="1295614"/>
              <a:ext cx="2494581" cy="8135"/>
            </a:xfrm>
            <a:prstGeom prst="line">
              <a:avLst/>
            </a:prstGeom>
            <a:noFill/>
            <a:ln w="25400">
              <a:solidFill>
                <a:schemeClr val="tx1"/>
              </a:solidFill>
              <a:round/>
              <a:headEnd/>
              <a:tailEnd/>
            </a:ln>
          </p:spPr>
          <p:txBody>
            <a:bodyPr wrap="none" anchor="ctr"/>
            <a:lstStyle/>
            <a:p>
              <a:endParaRPr lang="en-US"/>
            </a:p>
          </p:txBody>
        </p:sp>
        <p:sp>
          <p:nvSpPr>
            <p:cNvPr id="2155" name="Rectangle 107"/>
            <p:cNvSpPr>
              <a:spLocks noChangeArrowheads="1"/>
            </p:cNvSpPr>
            <p:nvPr/>
          </p:nvSpPr>
          <p:spPr bwMode="auto">
            <a:xfrm>
              <a:off x="2822818" y="1162738"/>
              <a:ext cx="1073328" cy="272533"/>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4H</a:t>
              </a:r>
            </a:p>
          </p:txBody>
        </p:sp>
        <p:sp>
          <p:nvSpPr>
            <p:cNvPr id="2082" name="Rectangle 108"/>
            <p:cNvSpPr>
              <a:spLocks noChangeArrowheads="1"/>
            </p:cNvSpPr>
            <p:nvPr/>
          </p:nvSpPr>
          <p:spPr bwMode="auto">
            <a:xfrm>
              <a:off x="3745693" y="1162738"/>
              <a:ext cx="197470" cy="272533"/>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EF</a:t>
              </a:r>
            </a:p>
          </p:txBody>
        </p:sp>
        <p:sp>
          <p:nvSpPr>
            <p:cNvPr id="2083" name="Rectangle 109"/>
            <p:cNvSpPr>
              <a:spLocks noChangeArrowheads="1"/>
            </p:cNvSpPr>
            <p:nvPr/>
          </p:nvSpPr>
          <p:spPr bwMode="auto">
            <a:xfrm>
              <a:off x="3943163" y="1162738"/>
              <a:ext cx="578980" cy="272533"/>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SH2</a:t>
              </a:r>
            </a:p>
          </p:txBody>
        </p:sp>
        <p:sp>
          <p:nvSpPr>
            <p:cNvPr id="143456" name="Text Box 110"/>
            <p:cNvSpPr txBox="1">
              <a:spLocks noChangeArrowheads="1"/>
            </p:cNvSpPr>
            <p:nvPr/>
          </p:nvSpPr>
          <p:spPr bwMode="auto">
            <a:xfrm>
              <a:off x="1153911" y="1130196"/>
              <a:ext cx="825770" cy="400032"/>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v-Cbl</a:t>
              </a:r>
            </a:p>
          </p:txBody>
        </p:sp>
      </p:grpSp>
      <p:grpSp>
        <p:nvGrpSpPr>
          <p:cNvPr id="8" name="Group 7"/>
          <p:cNvGrpSpPr>
            <a:grpSpLocks/>
          </p:cNvGrpSpPr>
          <p:nvPr/>
        </p:nvGrpSpPr>
        <p:grpSpPr bwMode="auto">
          <a:xfrm>
            <a:off x="1363652" y="1487487"/>
            <a:ext cx="7419984" cy="563032"/>
            <a:chOff x="1363043" y="1488149"/>
            <a:chExt cx="7420171" cy="562287"/>
          </a:xfrm>
        </p:grpSpPr>
        <p:sp>
          <p:nvSpPr>
            <p:cNvPr id="143417" name="Text Box 195"/>
            <p:cNvSpPr txBox="1">
              <a:spLocks noChangeArrowheads="1"/>
            </p:cNvSpPr>
            <p:nvPr/>
          </p:nvSpPr>
          <p:spPr bwMode="auto">
            <a:xfrm>
              <a:off x="4489337" y="1488149"/>
              <a:ext cx="287266" cy="276632"/>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sp>
          <p:nvSpPr>
            <p:cNvPr id="143418" name="Text Box 67"/>
            <p:cNvSpPr txBox="1">
              <a:spLocks noChangeArrowheads="1"/>
            </p:cNvSpPr>
            <p:nvPr/>
          </p:nvSpPr>
          <p:spPr bwMode="auto">
            <a:xfrm>
              <a:off x="1363043" y="1650855"/>
              <a:ext cx="598257" cy="399581"/>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Cbl</a:t>
              </a:r>
            </a:p>
          </p:txBody>
        </p:sp>
        <p:sp>
          <p:nvSpPr>
            <p:cNvPr id="143419" name="Line 69"/>
            <p:cNvSpPr>
              <a:spLocks noChangeShapeType="1"/>
            </p:cNvSpPr>
            <p:nvPr/>
          </p:nvSpPr>
          <p:spPr bwMode="auto">
            <a:xfrm>
              <a:off x="2661618" y="1820341"/>
              <a:ext cx="6121596" cy="0"/>
            </a:xfrm>
            <a:prstGeom prst="line">
              <a:avLst/>
            </a:prstGeom>
            <a:noFill/>
            <a:ln w="25400">
              <a:solidFill>
                <a:schemeClr val="tx1"/>
              </a:solidFill>
              <a:round/>
              <a:headEnd/>
              <a:tailEnd/>
            </a:ln>
          </p:spPr>
          <p:txBody>
            <a:bodyPr wrap="none" anchor="ctr"/>
            <a:lstStyle/>
            <a:p>
              <a:endParaRPr lang="en-US"/>
            </a:p>
          </p:txBody>
        </p:sp>
        <p:sp>
          <p:nvSpPr>
            <p:cNvPr id="2119" name="Rectangle 71"/>
            <p:cNvSpPr>
              <a:spLocks noChangeArrowheads="1"/>
            </p:cNvSpPr>
            <p:nvPr/>
          </p:nvSpPr>
          <p:spPr bwMode="auto">
            <a:xfrm>
              <a:off x="2822818" y="1683396"/>
              <a:ext cx="1073328" cy="272533"/>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4H</a:t>
              </a:r>
            </a:p>
          </p:txBody>
        </p:sp>
        <p:sp>
          <p:nvSpPr>
            <p:cNvPr id="2056" name="Rectangle 72"/>
            <p:cNvSpPr>
              <a:spLocks noChangeArrowheads="1"/>
            </p:cNvSpPr>
            <p:nvPr/>
          </p:nvSpPr>
          <p:spPr bwMode="auto">
            <a:xfrm>
              <a:off x="3745693" y="1683396"/>
              <a:ext cx="197470" cy="272533"/>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EF</a:t>
              </a:r>
            </a:p>
          </p:txBody>
        </p:sp>
        <p:sp>
          <p:nvSpPr>
            <p:cNvPr id="2057" name="Rectangle 73"/>
            <p:cNvSpPr>
              <a:spLocks noChangeArrowheads="1"/>
            </p:cNvSpPr>
            <p:nvPr/>
          </p:nvSpPr>
          <p:spPr bwMode="auto">
            <a:xfrm>
              <a:off x="3943163" y="1683396"/>
              <a:ext cx="578980" cy="272533"/>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SH2</a:t>
              </a:r>
            </a:p>
          </p:txBody>
        </p:sp>
        <p:sp>
          <p:nvSpPr>
            <p:cNvPr id="2058" name="Rectangle 74"/>
            <p:cNvSpPr>
              <a:spLocks noChangeArrowheads="1"/>
            </p:cNvSpPr>
            <p:nvPr/>
          </p:nvSpPr>
          <p:spPr bwMode="auto">
            <a:xfrm>
              <a:off x="4698120" y="1683396"/>
              <a:ext cx="331805"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RF</a:t>
              </a:r>
            </a:p>
          </p:txBody>
        </p:sp>
        <p:sp>
          <p:nvSpPr>
            <p:cNvPr id="2059" name="Rectangle 75"/>
            <p:cNvSpPr>
              <a:spLocks noChangeArrowheads="1"/>
            </p:cNvSpPr>
            <p:nvPr/>
          </p:nvSpPr>
          <p:spPr bwMode="auto">
            <a:xfrm>
              <a:off x="5346953" y="1683396"/>
              <a:ext cx="1073327" cy="272533"/>
            </a:xfrm>
            <a:prstGeom prst="rect">
              <a:avLst/>
            </a:prstGeom>
            <a:gradFill rotWithShape="1">
              <a:gsLst>
                <a:gs pos="0">
                  <a:srgbClr val="764700"/>
                </a:gs>
                <a:gs pos="50000">
                  <a:srgbClr val="FF9900"/>
                </a:gs>
                <a:gs pos="100000">
                  <a:srgbClr val="7647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P</a:t>
              </a:r>
            </a:p>
          </p:txBody>
        </p:sp>
        <p:sp>
          <p:nvSpPr>
            <p:cNvPr id="2060" name="Rectangle 76"/>
            <p:cNvSpPr>
              <a:spLocks noChangeArrowheads="1"/>
            </p:cNvSpPr>
            <p:nvPr/>
          </p:nvSpPr>
          <p:spPr bwMode="auto">
            <a:xfrm>
              <a:off x="8331852" y="1683396"/>
              <a:ext cx="408375" cy="272533"/>
            </a:xfrm>
            <a:prstGeom prst="rect">
              <a:avLst/>
            </a:prstGeom>
            <a:gradFill rotWithShape="1">
              <a:gsLst>
                <a:gs pos="0">
                  <a:srgbClr val="767600"/>
                </a:gs>
                <a:gs pos="50000">
                  <a:srgbClr val="FFFF00"/>
                </a:gs>
                <a:gs pos="100000">
                  <a:srgbClr val="7676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UBA</a:t>
              </a:r>
            </a:p>
          </p:txBody>
        </p:sp>
        <p:sp>
          <p:nvSpPr>
            <p:cNvPr id="2061" name="Rectangle 77"/>
            <p:cNvSpPr>
              <a:spLocks noChangeArrowheads="1"/>
            </p:cNvSpPr>
            <p:nvPr/>
          </p:nvSpPr>
          <p:spPr bwMode="auto">
            <a:xfrm>
              <a:off x="4523486" y="1683396"/>
              <a:ext cx="173291" cy="272533"/>
            </a:xfrm>
            <a:prstGeom prst="rect">
              <a:avLst/>
            </a:prstGeom>
            <a:solidFill>
              <a:schemeClr val="bg1"/>
            </a:soli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L</a:t>
              </a:r>
            </a:p>
          </p:txBody>
        </p:sp>
        <p:sp>
          <p:nvSpPr>
            <p:cNvPr id="143441" name="Text Box 192"/>
            <p:cNvSpPr txBox="1">
              <a:spLocks noChangeArrowheads="1"/>
            </p:cNvSpPr>
            <p:nvPr/>
          </p:nvSpPr>
          <p:spPr bwMode="auto">
            <a:xfrm>
              <a:off x="7729468" y="1634586"/>
              <a:ext cx="287266" cy="276632"/>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sp>
          <p:nvSpPr>
            <p:cNvPr id="143442" name="Text Box 193"/>
            <p:cNvSpPr txBox="1">
              <a:spLocks noChangeArrowheads="1"/>
            </p:cNvSpPr>
            <p:nvPr/>
          </p:nvSpPr>
          <p:spPr bwMode="auto">
            <a:xfrm>
              <a:off x="7318404" y="1634586"/>
              <a:ext cx="287266" cy="276632"/>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sp>
          <p:nvSpPr>
            <p:cNvPr id="143443" name="Text Box 195"/>
            <p:cNvSpPr txBox="1">
              <a:spLocks noChangeArrowheads="1"/>
            </p:cNvSpPr>
            <p:nvPr/>
          </p:nvSpPr>
          <p:spPr bwMode="auto">
            <a:xfrm>
              <a:off x="6963764" y="1634586"/>
              <a:ext cx="287266" cy="276632"/>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grpSp>
      <p:grpSp>
        <p:nvGrpSpPr>
          <p:cNvPr id="9" name="Group 8"/>
          <p:cNvGrpSpPr>
            <a:grpSpLocks/>
          </p:cNvGrpSpPr>
          <p:nvPr/>
        </p:nvGrpSpPr>
        <p:grpSpPr bwMode="auto">
          <a:xfrm>
            <a:off x="1141335" y="2017716"/>
            <a:ext cx="7748664" cy="562573"/>
            <a:chOff x="1140541" y="2016943"/>
            <a:chExt cx="7750140" cy="563415"/>
          </a:xfrm>
        </p:grpSpPr>
        <p:sp>
          <p:nvSpPr>
            <p:cNvPr id="143391" name="Text Box 79"/>
            <p:cNvSpPr txBox="1">
              <a:spLocks noChangeArrowheads="1"/>
            </p:cNvSpPr>
            <p:nvPr/>
          </p:nvSpPr>
          <p:spPr bwMode="auto">
            <a:xfrm>
              <a:off x="1140541" y="2179649"/>
              <a:ext cx="840455" cy="400709"/>
            </a:xfrm>
            <a:prstGeom prst="rect">
              <a:avLst/>
            </a:prstGeom>
            <a:noFill/>
            <a:ln w="127000" algn="ctr">
              <a:noFill/>
              <a:miter lim="800000"/>
              <a:headEnd/>
              <a:tailEnd/>
            </a:ln>
          </p:spPr>
          <p:txBody>
            <a:bodyPr wrap="none">
              <a:spAutoFit/>
            </a:bodyPr>
            <a:lstStyle/>
            <a:p>
              <a:pPr algn="ctr" defTabSz="4019550" eaLnBrk="1" hangingPunct="1"/>
              <a:r>
                <a:rPr lang="en-US" sz="2000" b="1" dirty="0" err="1">
                  <a:solidFill>
                    <a:srgbClr val="000000"/>
                  </a:solidFill>
                  <a:latin typeface="Arial" pitchFamily="34" charset="0"/>
                </a:rPr>
                <a:t>Cbl</a:t>
              </a:r>
              <a:r>
                <a:rPr lang="en-US" sz="2000" b="1" dirty="0">
                  <a:solidFill>
                    <a:srgbClr val="000000"/>
                  </a:solidFill>
                  <a:latin typeface="Arial" pitchFamily="34" charset="0"/>
                </a:rPr>
                <a:t>-b</a:t>
              </a:r>
            </a:p>
          </p:txBody>
        </p:sp>
        <p:sp>
          <p:nvSpPr>
            <p:cNvPr id="143392" name="Line 81"/>
            <p:cNvSpPr>
              <a:spLocks noChangeShapeType="1"/>
            </p:cNvSpPr>
            <p:nvPr/>
          </p:nvSpPr>
          <p:spPr bwMode="auto">
            <a:xfrm>
              <a:off x="2661618" y="2349135"/>
              <a:ext cx="6229063" cy="0"/>
            </a:xfrm>
            <a:prstGeom prst="line">
              <a:avLst/>
            </a:prstGeom>
            <a:noFill/>
            <a:ln w="25400">
              <a:solidFill>
                <a:schemeClr val="tx1"/>
              </a:solidFill>
              <a:round/>
              <a:headEnd/>
              <a:tailEnd/>
            </a:ln>
          </p:spPr>
          <p:txBody>
            <a:bodyPr wrap="none" anchor="ctr"/>
            <a:lstStyle/>
            <a:p>
              <a:endParaRPr lang="en-US"/>
            </a:p>
          </p:txBody>
        </p:sp>
        <p:sp>
          <p:nvSpPr>
            <p:cNvPr id="2064" name="Rectangle 82"/>
            <p:cNvSpPr>
              <a:spLocks noChangeArrowheads="1"/>
            </p:cNvSpPr>
            <p:nvPr/>
          </p:nvSpPr>
          <p:spPr bwMode="auto">
            <a:xfrm>
              <a:off x="4696777" y="2212190"/>
              <a:ext cx="331804"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RF</a:t>
              </a:r>
            </a:p>
          </p:txBody>
        </p:sp>
        <p:sp>
          <p:nvSpPr>
            <p:cNvPr id="2065" name="Rectangle 83"/>
            <p:cNvSpPr>
              <a:spLocks noChangeArrowheads="1"/>
            </p:cNvSpPr>
            <p:nvPr/>
          </p:nvSpPr>
          <p:spPr bwMode="auto">
            <a:xfrm>
              <a:off x="5346953" y="2212190"/>
              <a:ext cx="1073327" cy="272533"/>
            </a:xfrm>
            <a:prstGeom prst="rect">
              <a:avLst/>
            </a:prstGeom>
            <a:gradFill rotWithShape="1">
              <a:gsLst>
                <a:gs pos="0">
                  <a:srgbClr val="764700"/>
                </a:gs>
                <a:gs pos="50000">
                  <a:srgbClr val="FF9900"/>
                </a:gs>
                <a:gs pos="100000">
                  <a:srgbClr val="7647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P</a:t>
              </a:r>
            </a:p>
          </p:txBody>
        </p:sp>
        <p:sp>
          <p:nvSpPr>
            <p:cNvPr id="2066" name="Rectangle 84"/>
            <p:cNvSpPr>
              <a:spLocks noChangeArrowheads="1"/>
            </p:cNvSpPr>
            <p:nvPr/>
          </p:nvSpPr>
          <p:spPr bwMode="auto">
            <a:xfrm>
              <a:off x="8428572" y="2212190"/>
              <a:ext cx="408375" cy="272533"/>
            </a:xfrm>
            <a:prstGeom prst="rect">
              <a:avLst/>
            </a:prstGeom>
            <a:gradFill rotWithShape="1">
              <a:gsLst>
                <a:gs pos="0">
                  <a:srgbClr val="767600"/>
                </a:gs>
                <a:gs pos="50000">
                  <a:srgbClr val="FFFF00"/>
                </a:gs>
                <a:gs pos="100000">
                  <a:srgbClr val="7676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UBA</a:t>
              </a:r>
            </a:p>
          </p:txBody>
        </p:sp>
        <p:sp>
          <p:nvSpPr>
            <p:cNvPr id="2134" name="Rectangle 86"/>
            <p:cNvSpPr>
              <a:spLocks noChangeArrowheads="1"/>
            </p:cNvSpPr>
            <p:nvPr/>
          </p:nvSpPr>
          <p:spPr bwMode="auto">
            <a:xfrm>
              <a:off x="2822818" y="2213547"/>
              <a:ext cx="1073328" cy="272532"/>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4H</a:t>
              </a:r>
            </a:p>
          </p:txBody>
        </p:sp>
        <p:sp>
          <p:nvSpPr>
            <p:cNvPr id="2068" name="Rectangle 87"/>
            <p:cNvSpPr>
              <a:spLocks noChangeArrowheads="1"/>
            </p:cNvSpPr>
            <p:nvPr/>
          </p:nvSpPr>
          <p:spPr bwMode="auto">
            <a:xfrm>
              <a:off x="3745693" y="2213547"/>
              <a:ext cx="197470" cy="272532"/>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EF</a:t>
              </a:r>
            </a:p>
          </p:txBody>
        </p:sp>
        <p:sp>
          <p:nvSpPr>
            <p:cNvPr id="2069" name="Rectangle 88"/>
            <p:cNvSpPr>
              <a:spLocks noChangeArrowheads="1"/>
            </p:cNvSpPr>
            <p:nvPr/>
          </p:nvSpPr>
          <p:spPr bwMode="auto">
            <a:xfrm>
              <a:off x="3943163" y="2213547"/>
              <a:ext cx="578980" cy="272532"/>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SH2</a:t>
              </a:r>
            </a:p>
          </p:txBody>
        </p:sp>
        <p:sp>
          <p:nvSpPr>
            <p:cNvPr id="2070" name="Rectangle 89"/>
            <p:cNvSpPr>
              <a:spLocks noChangeArrowheads="1"/>
            </p:cNvSpPr>
            <p:nvPr/>
          </p:nvSpPr>
          <p:spPr bwMode="auto">
            <a:xfrm>
              <a:off x="4523486" y="2212190"/>
              <a:ext cx="173291" cy="272533"/>
            </a:xfrm>
            <a:prstGeom prst="rect">
              <a:avLst/>
            </a:prstGeom>
            <a:solidFill>
              <a:schemeClr val="bg1"/>
            </a:soli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L</a:t>
              </a:r>
            </a:p>
          </p:txBody>
        </p:sp>
        <p:sp>
          <p:nvSpPr>
            <p:cNvPr id="143414" name="Text Box 196"/>
            <p:cNvSpPr txBox="1">
              <a:spLocks noChangeArrowheads="1"/>
            </p:cNvSpPr>
            <p:nvPr/>
          </p:nvSpPr>
          <p:spPr bwMode="auto">
            <a:xfrm>
              <a:off x="7100765" y="2155244"/>
              <a:ext cx="287314"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sp>
          <p:nvSpPr>
            <p:cNvPr id="143415" name="Text Box 197"/>
            <p:cNvSpPr txBox="1">
              <a:spLocks noChangeArrowheads="1"/>
            </p:cNvSpPr>
            <p:nvPr/>
          </p:nvSpPr>
          <p:spPr bwMode="auto">
            <a:xfrm>
              <a:off x="6746120" y="2155244"/>
              <a:ext cx="287314"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sp>
          <p:nvSpPr>
            <p:cNvPr id="143416" name="Text Box 195"/>
            <p:cNvSpPr txBox="1">
              <a:spLocks noChangeArrowheads="1"/>
            </p:cNvSpPr>
            <p:nvPr/>
          </p:nvSpPr>
          <p:spPr bwMode="auto">
            <a:xfrm>
              <a:off x="4489313" y="2016943"/>
              <a:ext cx="287314"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grpSp>
      <p:grpSp>
        <p:nvGrpSpPr>
          <p:cNvPr id="10" name="Group 9"/>
          <p:cNvGrpSpPr>
            <a:grpSpLocks/>
          </p:cNvGrpSpPr>
          <p:nvPr/>
        </p:nvGrpSpPr>
        <p:grpSpPr bwMode="auto">
          <a:xfrm>
            <a:off x="1154035" y="2546358"/>
            <a:ext cx="4460957" cy="562573"/>
            <a:chOff x="1153782" y="2545737"/>
            <a:chExt cx="4461839" cy="563415"/>
          </a:xfrm>
        </p:grpSpPr>
        <p:sp>
          <p:nvSpPr>
            <p:cNvPr id="143367" name="Text Box 91"/>
            <p:cNvSpPr txBox="1">
              <a:spLocks noChangeArrowheads="1"/>
            </p:cNvSpPr>
            <p:nvPr/>
          </p:nvSpPr>
          <p:spPr bwMode="auto">
            <a:xfrm>
              <a:off x="1153782" y="2708443"/>
              <a:ext cx="826030" cy="400709"/>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Cbl-c</a:t>
              </a:r>
            </a:p>
          </p:txBody>
        </p:sp>
        <p:sp>
          <p:nvSpPr>
            <p:cNvPr id="143368" name="Line 93"/>
            <p:cNvSpPr>
              <a:spLocks noChangeShapeType="1"/>
            </p:cNvSpPr>
            <p:nvPr/>
          </p:nvSpPr>
          <p:spPr bwMode="auto">
            <a:xfrm>
              <a:off x="2661618" y="2877929"/>
              <a:ext cx="2954003" cy="0"/>
            </a:xfrm>
            <a:prstGeom prst="line">
              <a:avLst/>
            </a:prstGeom>
            <a:noFill/>
            <a:ln w="25400">
              <a:solidFill>
                <a:schemeClr val="tx1"/>
              </a:solidFill>
              <a:round/>
              <a:headEnd/>
              <a:tailEnd/>
            </a:ln>
          </p:spPr>
          <p:txBody>
            <a:bodyPr wrap="none" anchor="ctr"/>
            <a:lstStyle/>
            <a:p>
              <a:endParaRPr lang="en-US"/>
            </a:p>
          </p:txBody>
        </p:sp>
        <p:sp>
          <p:nvSpPr>
            <p:cNvPr id="2073" name="Rectangle 94"/>
            <p:cNvSpPr>
              <a:spLocks noChangeArrowheads="1"/>
            </p:cNvSpPr>
            <p:nvPr/>
          </p:nvSpPr>
          <p:spPr bwMode="auto">
            <a:xfrm>
              <a:off x="4696777" y="2740984"/>
              <a:ext cx="331804"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RF</a:t>
              </a:r>
            </a:p>
          </p:txBody>
        </p:sp>
        <p:sp>
          <p:nvSpPr>
            <p:cNvPr id="2074" name="Rectangle 95"/>
            <p:cNvSpPr>
              <a:spLocks noChangeArrowheads="1"/>
            </p:cNvSpPr>
            <p:nvPr/>
          </p:nvSpPr>
          <p:spPr bwMode="auto">
            <a:xfrm flipH="1">
              <a:off x="5346953" y="2740984"/>
              <a:ext cx="158514" cy="272533"/>
            </a:xfrm>
            <a:prstGeom prst="rect">
              <a:avLst/>
            </a:prstGeom>
            <a:gradFill rotWithShape="1">
              <a:gsLst>
                <a:gs pos="0">
                  <a:srgbClr val="764700"/>
                </a:gs>
                <a:gs pos="50000">
                  <a:srgbClr val="FF9900"/>
                </a:gs>
                <a:gs pos="100000">
                  <a:srgbClr val="7647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eaLnBrk="1" hangingPunct="1">
                <a:defRPr/>
              </a:pPr>
              <a:endParaRPr lang="en-US" sz="1800">
                <a:solidFill>
                  <a:srgbClr val="000000"/>
                </a:solidFill>
                <a:latin typeface="Arial" charset="0"/>
              </a:endParaRPr>
            </a:p>
          </p:txBody>
        </p:sp>
        <p:sp>
          <p:nvSpPr>
            <p:cNvPr id="2145" name="Rectangle 97"/>
            <p:cNvSpPr>
              <a:spLocks noChangeArrowheads="1"/>
            </p:cNvSpPr>
            <p:nvPr/>
          </p:nvSpPr>
          <p:spPr bwMode="auto">
            <a:xfrm>
              <a:off x="2822818" y="2740984"/>
              <a:ext cx="1073328" cy="272533"/>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4H</a:t>
              </a:r>
            </a:p>
          </p:txBody>
        </p:sp>
        <p:sp>
          <p:nvSpPr>
            <p:cNvPr id="2076" name="Rectangle 98"/>
            <p:cNvSpPr>
              <a:spLocks noChangeArrowheads="1"/>
            </p:cNvSpPr>
            <p:nvPr/>
          </p:nvSpPr>
          <p:spPr bwMode="auto">
            <a:xfrm>
              <a:off x="3745693" y="2740984"/>
              <a:ext cx="197470" cy="272533"/>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EF</a:t>
              </a:r>
            </a:p>
          </p:txBody>
        </p:sp>
        <p:sp>
          <p:nvSpPr>
            <p:cNvPr id="2077" name="Rectangle 99"/>
            <p:cNvSpPr>
              <a:spLocks noChangeArrowheads="1"/>
            </p:cNvSpPr>
            <p:nvPr/>
          </p:nvSpPr>
          <p:spPr bwMode="auto">
            <a:xfrm>
              <a:off x="3943163" y="2740984"/>
              <a:ext cx="578980" cy="272533"/>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SH2</a:t>
              </a:r>
            </a:p>
          </p:txBody>
        </p:sp>
        <p:sp>
          <p:nvSpPr>
            <p:cNvPr id="2078" name="Rectangle 100"/>
            <p:cNvSpPr>
              <a:spLocks noChangeArrowheads="1"/>
            </p:cNvSpPr>
            <p:nvPr/>
          </p:nvSpPr>
          <p:spPr bwMode="auto">
            <a:xfrm>
              <a:off x="4520799" y="2740984"/>
              <a:ext cx="173291" cy="272533"/>
            </a:xfrm>
            <a:prstGeom prst="rect">
              <a:avLst/>
            </a:prstGeom>
            <a:solidFill>
              <a:schemeClr val="bg1"/>
            </a:soli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L</a:t>
              </a:r>
            </a:p>
          </p:txBody>
        </p:sp>
        <p:sp>
          <p:nvSpPr>
            <p:cNvPr id="2109" name="Text Box 144"/>
            <p:cNvSpPr txBox="1">
              <a:spLocks noChangeArrowheads="1"/>
            </p:cNvSpPr>
            <p:nvPr/>
          </p:nvSpPr>
          <p:spPr bwMode="auto">
            <a:xfrm>
              <a:off x="5306653" y="2750476"/>
              <a:ext cx="304952" cy="308238"/>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defRPr/>
              </a:pPr>
              <a:r>
                <a:rPr lang="en-US" sz="1400" b="1" dirty="0">
                  <a:solidFill>
                    <a:srgbClr val="000000"/>
                  </a:solidFill>
                  <a:latin typeface="Arial" charset="0"/>
                </a:rPr>
                <a:t>P</a:t>
              </a:r>
            </a:p>
          </p:txBody>
        </p:sp>
        <p:sp>
          <p:nvSpPr>
            <p:cNvPr id="143390" name="Text Box 195"/>
            <p:cNvSpPr txBox="1">
              <a:spLocks noChangeArrowheads="1"/>
            </p:cNvSpPr>
            <p:nvPr/>
          </p:nvSpPr>
          <p:spPr bwMode="auto">
            <a:xfrm>
              <a:off x="4489311" y="2545737"/>
              <a:ext cx="287316"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grpSp>
      <p:sp>
        <p:nvSpPr>
          <p:cNvPr id="143366" name="Text Box 2"/>
          <p:cNvSpPr txBox="1">
            <a:spLocks noChangeArrowheads="1"/>
          </p:cNvSpPr>
          <p:nvPr/>
        </p:nvSpPr>
        <p:spPr bwMode="auto">
          <a:xfrm>
            <a:off x="0" y="49213"/>
            <a:ext cx="9144000" cy="461962"/>
          </a:xfrm>
          <a:prstGeom prst="rect">
            <a:avLst/>
          </a:prstGeom>
          <a:noFill/>
          <a:ln w="9525">
            <a:noFill/>
            <a:miter lim="800000"/>
            <a:headEnd/>
            <a:tailEnd/>
          </a:ln>
        </p:spPr>
        <p:txBody>
          <a:bodyPr>
            <a:spAutoFit/>
          </a:bodyPr>
          <a:lstStyle/>
          <a:p>
            <a:pPr algn="ctr"/>
            <a:r>
              <a:rPr lang="en-US" altLang="en-US" b="1" dirty="0">
                <a:solidFill>
                  <a:srgbClr val="000000"/>
                </a:solidFill>
                <a:latin typeface="Arial" pitchFamily="34" charset="0"/>
              </a:rPr>
              <a:t>Oncogenic Mutations of Cbl Proteins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4"/>
          <p:cNvSpPr txBox="1">
            <a:spLocks noChangeArrowheads="1"/>
          </p:cNvSpPr>
          <p:nvPr/>
        </p:nvSpPr>
        <p:spPr bwMode="auto">
          <a:xfrm>
            <a:off x="2541704" y="35303"/>
            <a:ext cx="4047903" cy="830997"/>
          </a:xfrm>
          <a:prstGeom prst="rect">
            <a:avLst/>
          </a:prstGeom>
          <a:noFill/>
          <a:ln w="9525">
            <a:noFill/>
            <a:miter lim="800000"/>
            <a:headEnd/>
            <a:tailEnd/>
          </a:ln>
        </p:spPr>
        <p:txBody>
          <a:bodyPr wrap="none">
            <a:spAutoFit/>
          </a:bodyPr>
          <a:lstStyle/>
          <a:p>
            <a:pPr algn="ctr"/>
            <a:r>
              <a:rPr lang="en-US" altLang="en-US" b="1" dirty="0">
                <a:solidFill>
                  <a:srgbClr val="000000"/>
                </a:solidFill>
                <a:latin typeface="Arial" pitchFamily="34" charset="0"/>
                <a:cs typeface="Arial" pitchFamily="34" charset="0"/>
              </a:rPr>
              <a:t>Cbl Mutations and Cancer</a:t>
            </a:r>
          </a:p>
          <a:p>
            <a:pPr algn="ctr"/>
            <a:r>
              <a:rPr lang="en-US" altLang="en-US" b="1" dirty="0">
                <a:solidFill>
                  <a:srgbClr val="000000"/>
                </a:solidFill>
                <a:latin typeface="Arial" pitchFamily="34" charset="0"/>
                <a:cs typeface="Arial" pitchFamily="34" charset="0"/>
              </a:rPr>
              <a:t>70Z Cbl</a:t>
            </a:r>
            <a:endParaRPr lang="en-US" altLang="en-US" b="1" dirty="0">
              <a:solidFill>
                <a:srgbClr val="000000"/>
              </a:solidFill>
              <a:latin typeface="Arial" pitchFamily="34" charset="0"/>
            </a:endParaRPr>
          </a:p>
        </p:txBody>
      </p:sp>
      <p:sp>
        <p:nvSpPr>
          <p:cNvPr id="19" name="TextBox 18"/>
          <p:cNvSpPr txBox="1"/>
          <p:nvPr/>
        </p:nvSpPr>
        <p:spPr>
          <a:xfrm>
            <a:off x="612965" y="2901620"/>
            <a:ext cx="7861110" cy="400110"/>
          </a:xfrm>
          <a:prstGeom prst="rect">
            <a:avLst/>
          </a:prstGeom>
          <a:noFill/>
        </p:spPr>
        <p:txBody>
          <a:bodyPr wrap="square" rtlCol="0">
            <a:spAutoFit/>
          </a:bodyPr>
          <a:lstStyle/>
          <a:p>
            <a:r>
              <a:rPr lang="en-US" sz="2000" b="1" dirty="0">
                <a:solidFill>
                  <a:schemeClr val="tx1"/>
                </a:solidFill>
                <a:latin typeface="Arial" panose="020B0604020202020204" pitchFamily="34" charset="0"/>
                <a:cs typeface="Arial" panose="020B0604020202020204" pitchFamily="34" charset="0"/>
              </a:rPr>
              <a:t>CEPTPQDHIKVTQ</a:t>
            </a:r>
            <a:r>
              <a:rPr lang="en-US" sz="2000" b="1" dirty="0">
                <a:solidFill>
                  <a:srgbClr val="FF0000"/>
                </a:solidFill>
                <a:latin typeface="Arial" panose="020B0604020202020204" pitchFamily="34" charset="0"/>
                <a:cs typeface="Arial" panose="020B0604020202020204" pitchFamily="34" charset="0"/>
              </a:rPr>
              <a:t>EQYELYCEMGSTFQLCK</a:t>
            </a:r>
            <a:r>
              <a:rPr lang="en-US" sz="2000" b="1" dirty="0">
                <a:solidFill>
                  <a:schemeClr val="tx1"/>
                </a:solidFill>
                <a:latin typeface="Arial" panose="020B0604020202020204" pitchFamily="34" charset="0"/>
                <a:cs typeface="Arial" panose="020B0604020202020204" pitchFamily="34" charset="0"/>
              </a:rPr>
              <a:t>ICAENDKDVKIEPCH</a:t>
            </a:r>
          </a:p>
        </p:txBody>
      </p:sp>
      <p:sp>
        <p:nvSpPr>
          <p:cNvPr id="7" name="TextBox 3"/>
          <p:cNvSpPr txBox="1">
            <a:spLocks noChangeArrowheads="1"/>
          </p:cNvSpPr>
          <p:nvPr/>
        </p:nvSpPr>
        <p:spPr bwMode="auto">
          <a:xfrm>
            <a:off x="5592763" y="6550229"/>
            <a:ext cx="3541712" cy="307777"/>
          </a:xfrm>
          <a:prstGeom prst="rect">
            <a:avLst/>
          </a:prstGeom>
          <a:noFill/>
          <a:ln w="9525">
            <a:noFill/>
            <a:miter lim="800000"/>
            <a:headEnd/>
            <a:tailEnd/>
          </a:ln>
        </p:spPr>
        <p:txBody>
          <a:bodyPr wrap="square">
            <a:spAutoFit/>
          </a:bodyPr>
          <a:lstStyle/>
          <a:p>
            <a:r>
              <a:rPr lang="en-US" altLang="en-US" sz="1400" b="1" dirty="0" err="1">
                <a:solidFill>
                  <a:srgbClr val="000000"/>
                </a:solidFill>
                <a:latin typeface="Arial" charset="0"/>
                <a:cs typeface="Arial" charset="0"/>
              </a:rPr>
              <a:t>Andoniou</a:t>
            </a:r>
            <a:r>
              <a:rPr lang="en-US" altLang="en-US" sz="1400" b="1" dirty="0">
                <a:solidFill>
                  <a:srgbClr val="000000"/>
                </a:solidFill>
                <a:latin typeface="Arial" charset="0"/>
                <a:cs typeface="Arial" charset="0"/>
              </a:rPr>
              <a:t> </a:t>
            </a:r>
            <a:r>
              <a:rPr lang="en-US" altLang="en-US" sz="1400" b="1" i="1" dirty="0">
                <a:solidFill>
                  <a:srgbClr val="000000"/>
                </a:solidFill>
                <a:latin typeface="Arial" charset="0"/>
                <a:cs typeface="Arial" charset="0"/>
              </a:rPr>
              <a:t>et al., </a:t>
            </a:r>
            <a:r>
              <a:rPr lang="en-US" altLang="en-US" sz="1400" b="1" dirty="0">
                <a:solidFill>
                  <a:srgbClr val="000000"/>
                </a:solidFill>
                <a:latin typeface="Arial" charset="0"/>
                <a:cs typeface="Arial" charset="0"/>
              </a:rPr>
              <a:t>EMBO J 13; 4515, 1994</a:t>
            </a:r>
          </a:p>
        </p:txBody>
      </p:sp>
      <p:grpSp>
        <p:nvGrpSpPr>
          <p:cNvPr id="21" name="Group 20"/>
          <p:cNvGrpSpPr/>
          <p:nvPr/>
        </p:nvGrpSpPr>
        <p:grpSpPr>
          <a:xfrm>
            <a:off x="641196" y="1003252"/>
            <a:ext cx="7804648" cy="1577867"/>
            <a:chOff x="641196" y="948478"/>
            <a:chExt cx="7804648" cy="1577867"/>
          </a:xfrm>
        </p:grpSpPr>
        <p:grpSp>
          <p:nvGrpSpPr>
            <p:cNvPr id="12" name="Group 11"/>
            <p:cNvGrpSpPr/>
            <p:nvPr/>
          </p:nvGrpSpPr>
          <p:grpSpPr>
            <a:xfrm>
              <a:off x="641196" y="948478"/>
              <a:ext cx="7804648" cy="1577867"/>
              <a:chOff x="641196" y="948478"/>
              <a:chExt cx="7804648" cy="1577867"/>
            </a:xfrm>
          </p:grpSpPr>
          <p:sp>
            <p:nvSpPr>
              <p:cNvPr id="13" name="Isosceles Triangle 12"/>
              <p:cNvSpPr/>
              <p:nvPr/>
            </p:nvSpPr>
            <p:spPr>
              <a:xfrm flipV="1">
                <a:off x="3516489" y="2026027"/>
                <a:ext cx="209368" cy="50031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41196" y="948478"/>
                <a:ext cx="7804648" cy="1121675"/>
                <a:chOff x="641196" y="948478"/>
                <a:chExt cx="7804648" cy="1121675"/>
              </a:xfrm>
            </p:grpSpPr>
            <p:pic>
              <p:nvPicPr>
                <p:cNvPr id="15" name="Picture 4"/>
                <p:cNvPicPr>
                  <a:picLocks noChangeAspect="1" noChangeArrowheads="1"/>
                </p:cNvPicPr>
                <p:nvPr/>
              </p:nvPicPr>
              <p:blipFill>
                <a:blip r:embed="rId3" cstate="print"/>
                <a:srcRect/>
                <a:stretch>
                  <a:fillRect/>
                </a:stretch>
              </p:blipFill>
              <p:spPr bwMode="auto">
                <a:xfrm>
                  <a:off x="646456" y="1584378"/>
                  <a:ext cx="7799388" cy="485775"/>
                </a:xfrm>
                <a:prstGeom prst="rect">
                  <a:avLst/>
                </a:prstGeom>
                <a:noFill/>
                <a:ln w="9525">
                  <a:noFill/>
                  <a:miter lim="800000"/>
                  <a:headEnd/>
                  <a:tailEnd/>
                </a:ln>
              </p:spPr>
            </p:pic>
            <p:sp>
              <p:nvSpPr>
                <p:cNvPr id="16" name="Rectangle 15"/>
                <p:cNvSpPr/>
                <p:nvPr/>
              </p:nvSpPr>
              <p:spPr>
                <a:xfrm>
                  <a:off x="3527709" y="1649705"/>
                  <a:ext cx="209368" cy="39315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noChangeArrowheads="1"/>
                </p:cNvPicPr>
                <p:nvPr/>
              </p:nvPicPr>
              <p:blipFill>
                <a:blip r:embed="rId3" cstate="print"/>
                <a:srcRect/>
                <a:stretch>
                  <a:fillRect/>
                </a:stretch>
              </p:blipFill>
              <p:spPr bwMode="auto">
                <a:xfrm>
                  <a:off x="641196" y="948478"/>
                  <a:ext cx="7799388" cy="485775"/>
                </a:xfrm>
                <a:prstGeom prst="rect">
                  <a:avLst/>
                </a:prstGeom>
                <a:noFill/>
                <a:ln w="9525">
                  <a:noFill/>
                  <a:miter lim="800000"/>
                  <a:headEnd/>
                  <a:tailEnd/>
                </a:ln>
              </p:spPr>
            </p:pic>
          </p:grpSp>
        </p:grpSp>
        <p:cxnSp>
          <p:nvCxnSpPr>
            <p:cNvPr id="3" name="Straight Connector 2"/>
            <p:cNvCxnSpPr/>
            <p:nvPr/>
          </p:nvCxnSpPr>
          <p:spPr>
            <a:xfrm>
              <a:off x="3734309" y="1660390"/>
              <a:ext cx="0" cy="3385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27669" y="1660390"/>
              <a:ext cx="0" cy="3385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620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4"/>
          <p:cNvSpPr txBox="1">
            <a:spLocks noChangeArrowheads="1"/>
          </p:cNvSpPr>
          <p:nvPr/>
        </p:nvSpPr>
        <p:spPr bwMode="auto">
          <a:xfrm>
            <a:off x="2576168" y="35303"/>
            <a:ext cx="3978974" cy="830997"/>
          </a:xfrm>
          <a:prstGeom prst="rect">
            <a:avLst/>
          </a:prstGeom>
          <a:noFill/>
          <a:ln w="9525">
            <a:noFill/>
            <a:miter lim="800000"/>
            <a:headEnd/>
            <a:tailEnd/>
          </a:ln>
        </p:spPr>
        <p:txBody>
          <a:bodyPr wrap="none">
            <a:spAutoFit/>
          </a:bodyPr>
          <a:lstStyle/>
          <a:p>
            <a:pPr algn="ctr"/>
            <a:r>
              <a:rPr lang="en-US" altLang="en-US" b="1" dirty="0">
                <a:solidFill>
                  <a:srgbClr val="000000"/>
                </a:solidFill>
                <a:latin typeface="Arial" pitchFamily="34" charset="0"/>
                <a:cs typeface="Arial" pitchFamily="34" charset="0"/>
              </a:rPr>
              <a:t>Cbl Mutations and Cancer</a:t>
            </a:r>
          </a:p>
          <a:p>
            <a:pPr algn="ctr"/>
            <a:r>
              <a:rPr lang="en-US" altLang="en-US" b="1" dirty="0">
                <a:solidFill>
                  <a:srgbClr val="000000"/>
                </a:solidFill>
                <a:latin typeface="Arial" pitchFamily="34" charset="0"/>
                <a:cs typeface="Arial" pitchFamily="34" charset="0"/>
              </a:rPr>
              <a:t>70Z Cbl</a:t>
            </a:r>
            <a:endParaRPr lang="en-US" altLang="en-US" b="1" dirty="0">
              <a:solidFill>
                <a:srgbClr val="000000"/>
              </a:solidFill>
              <a:latin typeface="Arial" pitchFamily="34" charset="0"/>
            </a:endParaRPr>
          </a:p>
        </p:txBody>
      </p:sp>
      <p:sp>
        <p:nvSpPr>
          <p:cNvPr id="19" name="TextBox 18"/>
          <p:cNvSpPr txBox="1"/>
          <p:nvPr/>
        </p:nvSpPr>
        <p:spPr>
          <a:xfrm>
            <a:off x="612965" y="2901620"/>
            <a:ext cx="7861110" cy="400110"/>
          </a:xfrm>
          <a:prstGeom prst="rect">
            <a:avLst/>
          </a:prstGeom>
          <a:noFill/>
        </p:spPr>
        <p:txBody>
          <a:bodyPr wrap="square" rtlCol="0">
            <a:spAutoFit/>
          </a:bodyPr>
          <a:lstStyle/>
          <a:p>
            <a:r>
              <a:rPr lang="en-US" sz="2000" b="1" dirty="0">
                <a:solidFill>
                  <a:schemeClr val="tx1"/>
                </a:solidFill>
                <a:latin typeface="Arial" panose="020B0604020202020204" pitchFamily="34" charset="0"/>
                <a:cs typeface="Arial" panose="020B0604020202020204" pitchFamily="34" charset="0"/>
              </a:rPr>
              <a:t>CEPTPQDHIKVTQ</a:t>
            </a:r>
            <a:r>
              <a:rPr lang="en-US" sz="2000" b="1" dirty="0">
                <a:solidFill>
                  <a:srgbClr val="FF0000"/>
                </a:solidFill>
                <a:latin typeface="Arial" panose="020B0604020202020204" pitchFamily="34" charset="0"/>
                <a:cs typeface="Arial" panose="020B0604020202020204" pitchFamily="34" charset="0"/>
              </a:rPr>
              <a:t>EQYELYCEMGSTFQLCK</a:t>
            </a:r>
            <a:r>
              <a:rPr lang="en-US" sz="2000" b="1" dirty="0">
                <a:solidFill>
                  <a:schemeClr val="tx1"/>
                </a:solidFill>
                <a:latin typeface="Arial" panose="020B0604020202020204" pitchFamily="34" charset="0"/>
                <a:cs typeface="Arial" panose="020B0604020202020204" pitchFamily="34" charset="0"/>
              </a:rPr>
              <a:t>ICAENDKDVKIEPCH</a:t>
            </a:r>
          </a:p>
        </p:txBody>
      </p:sp>
      <p:sp>
        <p:nvSpPr>
          <p:cNvPr id="7" name="TextBox 3"/>
          <p:cNvSpPr txBox="1">
            <a:spLocks noChangeArrowheads="1"/>
          </p:cNvSpPr>
          <p:nvPr/>
        </p:nvSpPr>
        <p:spPr bwMode="auto">
          <a:xfrm>
            <a:off x="5592763" y="6550229"/>
            <a:ext cx="3541712" cy="307777"/>
          </a:xfrm>
          <a:prstGeom prst="rect">
            <a:avLst/>
          </a:prstGeom>
          <a:noFill/>
          <a:ln w="9525">
            <a:noFill/>
            <a:miter lim="800000"/>
            <a:headEnd/>
            <a:tailEnd/>
          </a:ln>
        </p:spPr>
        <p:txBody>
          <a:bodyPr wrap="square">
            <a:spAutoFit/>
          </a:bodyPr>
          <a:lstStyle/>
          <a:p>
            <a:r>
              <a:rPr lang="en-US" altLang="en-US" sz="1400" b="1" dirty="0" err="1">
                <a:solidFill>
                  <a:srgbClr val="000000"/>
                </a:solidFill>
                <a:latin typeface="Arial" charset="0"/>
                <a:cs typeface="Arial" charset="0"/>
              </a:rPr>
              <a:t>Andoniou</a:t>
            </a:r>
            <a:r>
              <a:rPr lang="en-US" altLang="en-US" sz="1400" b="1" dirty="0">
                <a:solidFill>
                  <a:srgbClr val="000000"/>
                </a:solidFill>
                <a:latin typeface="Arial" charset="0"/>
                <a:cs typeface="Arial" charset="0"/>
              </a:rPr>
              <a:t> </a:t>
            </a:r>
            <a:r>
              <a:rPr lang="en-US" altLang="en-US" sz="1400" b="1" i="1" dirty="0">
                <a:solidFill>
                  <a:srgbClr val="000000"/>
                </a:solidFill>
                <a:latin typeface="Arial" charset="0"/>
                <a:cs typeface="Arial" charset="0"/>
              </a:rPr>
              <a:t>et al., </a:t>
            </a:r>
            <a:r>
              <a:rPr lang="en-US" altLang="en-US" sz="1400" b="1" dirty="0">
                <a:solidFill>
                  <a:srgbClr val="000000"/>
                </a:solidFill>
                <a:latin typeface="Arial" charset="0"/>
                <a:cs typeface="Arial" charset="0"/>
              </a:rPr>
              <a:t>EMBO J 13; 4515, 1994</a:t>
            </a:r>
          </a:p>
        </p:txBody>
      </p:sp>
      <p:grpSp>
        <p:nvGrpSpPr>
          <p:cNvPr id="21" name="Group 20"/>
          <p:cNvGrpSpPr/>
          <p:nvPr/>
        </p:nvGrpSpPr>
        <p:grpSpPr>
          <a:xfrm>
            <a:off x="641196" y="1003252"/>
            <a:ext cx="7804648" cy="1577867"/>
            <a:chOff x="641196" y="948478"/>
            <a:chExt cx="7804648" cy="1577867"/>
          </a:xfrm>
        </p:grpSpPr>
        <p:grpSp>
          <p:nvGrpSpPr>
            <p:cNvPr id="12" name="Group 11"/>
            <p:cNvGrpSpPr/>
            <p:nvPr/>
          </p:nvGrpSpPr>
          <p:grpSpPr>
            <a:xfrm>
              <a:off x="641196" y="948478"/>
              <a:ext cx="7804648" cy="1577867"/>
              <a:chOff x="641196" y="948478"/>
              <a:chExt cx="7804648" cy="1577867"/>
            </a:xfrm>
          </p:grpSpPr>
          <p:sp>
            <p:nvSpPr>
              <p:cNvPr id="13" name="Isosceles Triangle 12"/>
              <p:cNvSpPr/>
              <p:nvPr/>
            </p:nvSpPr>
            <p:spPr>
              <a:xfrm flipV="1">
                <a:off x="3516489" y="2026027"/>
                <a:ext cx="209368" cy="50031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41196" y="948478"/>
                <a:ext cx="7804648" cy="1121675"/>
                <a:chOff x="641196" y="948478"/>
                <a:chExt cx="7804648" cy="1121675"/>
              </a:xfrm>
            </p:grpSpPr>
            <p:pic>
              <p:nvPicPr>
                <p:cNvPr id="15" name="Picture 4"/>
                <p:cNvPicPr>
                  <a:picLocks noChangeAspect="1" noChangeArrowheads="1"/>
                </p:cNvPicPr>
                <p:nvPr/>
              </p:nvPicPr>
              <p:blipFill>
                <a:blip r:embed="rId3" cstate="print"/>
                <a:srcRect/>
                <a:stretch>
                  <a:fillRect/>
                </a:stretch>
              </p:blipFill>
              <p:spPr bwMode="auto">
                <a:xfrm>
                  <a:off x="646456" y="1584378"/>
                  <a:ext cx="7799388" cy="485775"/>
                </a:xfrm>
                <a:prstGeom prst="rect">
                  <a:avLst/>
                </a:prstGeom>
                <a:noFill/>
                <a:ln w="9525">
                  <a:noFill/>
                  <a:miter lim="800000"/>
                  <a:headEnd/>
                  <a:tailEnd/>
                </a:ln>
              </p:spPr>
            </p:pic>
            <p:sp>
              <p:nvSpPr>
                <p:cNvPr id="16" name="Rectangle 15"/>
                <p:cNvSpPr/>
                <p:nvPr/>
              </p:nvSpPr>
              <p:spPr>
                <a:xfrm>
                  <a:off x="3527709" y="1649705"/>
                  <a:ext cx="209368" cy="39315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noChangeArrowheads="1"/>
                </p:cNvPicPr>
                <p:nvPr/>
              </p:nvPicPr>
              <p:blipFill>
                <a:blip r:embed="rId3" cstate="print"/>
                <a:srcRect/>
                <a:stretch>
                  <a:fillRect/>
                </a:stretch>
              </p:blipFill>
              <p:spPr bwMode="auto">
                <a:xfrm>
                  <a:off x="641196" y="948478"/>
                  <a:ext cx="7799388" cy="485775"/>
                </a:xfrm>
                <a:prstGeom prst="rect">
                  <a:avLst/>
                </a:prstGeom>
                <a:noFill/>
                <a:ln w="9525">
                  <a:noFill/>
                  <a:miter lim="800000"/>
                  <a:headEnd/>
                  <a:tailEnd/>
                </a:ln>
              </p:spPr>
            </p:pic>
          </p:grpSp>
        </p:grpSp>
        <p:cxnSp>
          <p:nvCxnSpPr>
            <p:cNvPr id="3" name="Straight Connector 2"/>
            <p:cNvCxnSpPr/>
            <p:nvPr/>
          </p:nvCxnSpPr>
          <p:spPr>
            <a:xfrm>
              <a:off x="3734309" y="1660390"/>
              <a:ext cx="0" cy="3385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27669" y="1660390"/>
              <a:ext cx="0" cy="3385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71195" y="3524102"/>
            <a:ext cx="7896714" cy="1015663"/>
          </a:xfrm>
          <a:prstGeom prst="rect">
            <a:avLst/>
          </a:prstGeom>
          <a:noFill/>
        </p:spPr>
        <p:txBody>
          <a:bodyPr wrap="none" rtlCol="0">
            <a:spAutoFit/>
          </a:bodyPr>
          <a:lstStyle/>
          <a:p>
            <a:r>
              <a:rPr lang="en-US" sz="2000" b="1" dirty="0">
                <a:solidFill>
                  <a:schemeClr val="tx1"/>
                </a:solidFill>
                <a:latin typeface="Arial" panose="020B0604020202020204" pitchFamily="34" charset="0"/>
                <a:cs typeface="Arial" panose="020B0604020202020204" pitchFamily="34" charset="0"/>
              </a:rPr>
              <a:t>Identified in a murine B-cell lymphoma (70Z/3 B-cell lymphoma)</a:t>
            </a:r>
          </a:p>
          <a:p>
            <a:endParaRPr lang="en-US" sz="2000" b="1" dirty="0">
              <a:solidFill>
                <a:schemeClr val="tx1"/>
              </a:solidFill>
              <a:latin typeface="Arial" panose="020B0604020202020204" pitchFamily="34" charset="0"/>
              <a:cs typeface="Arial" panose="020B0604020202020204" pitchFamily="34" charset="0"/>
            </a:endParaRPr>
          </a:p>
          <a:p>
            <a:r>
              <a:rPr lang="en-US" sz="2000" b="1" dirty="0">
                <a:solidFill>
                  <a:schemeClr val="tx1"/>
                </a:solidFill>
                <a:latin typeface="Arial" panose="020B0604020202020204" pitchFamily="34" charset="0"/>
                <a:cs typeface="Arial" panose="020B0604020202020204" pitchFamily="34" charset="0"/>
              </a:rPr>
              <a:t>Transforms in NIH3T3 cells and forms tumors in mice</a:t>
            </a:r>
          </a:p>
        </p:txBody>
      </p:sp>
    </p:spTree>
    <p:extLst>
      <p:ext uri="{BB962C8B-B14F-4D97-AF65-F5344CB8AC3E}">
        <p14:creationId xmlns:p14="http://schemas.microsoft.com/office/powerpoint/2010/main" val="455311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9074" y="2672758"/>
            <a:ext cx="5983632" cy="369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86" name="Text Box 4"/>
          <p:cNvSpPr txBox="1">
            <a:spLocks noChangeArrowheads="1"/>
          </p:cNvSpPr>
          <p:nvPr/>
        </p:nvSpPr>
        <p:spPr bwMode="auto">
          <a:xfrm>
            <a:off x="2576168" y="35303"/>
            <a:ext cx="3978974" cy="830997"/>
          </a:xfrm>
          <a:prstGeom prst="rect">
            <a:avLst/>
          </a:prstGeom>
          <a:noFill/>
          <a:ln w="9525">
            <a:noFill/>
            <a:miter lim="800000"/>
            <a:headEnd/>
            <a:tailEnd/>
          </a:ln>
        </p:spPr>
        <p:txBody>
          <a:bodyPr wrap="none">
            <a:spAutoFit/>
          </a:bodyPr>
          <a:lstStyle/>
          <a:p>
            <a:pPr algn="ctr"/>
            <a:r>
              <a:rPr lang="en-US" altLang="en-US" b="1" dirty="0">
                <a:solidFill>
                  <a:srgbClr val="000000"/>
                </a:solidFill>
                <a:latin typeface="Arial" pitchFamily="34" charset="0"/>
                <a:cs typeface="Arial" pitchFamily="34" charset="0"/>
              </a:rPr>
              <a:t>Cbl Mutations and Cancer</a:t>
            </a:r>
          </a:p>
          <a:p>
            <a:pPr algn="ctr"/>
            <a:r>
              <a:rPr lang="en-US" altLang="en-US" b="1" dirty="0">
                <a:solidFill>
                  <a:srgbClr val="000000"/>
                </a:solidFill>
                <a:latin typeface="Arial" pitchFamily="34" charset="0"/>
                <a:cs typeface="Arial" pitchFamily="34" charset="0"/>
              </a:rPr>
              <a:t>70Z Cbl</a:t>
            </a:r>
            <a:endParaRPr lang="en-US" altLang="en-US" b="1" dirty="0">
              <a:solidFill>
                <a:srgbClr val="000000"/>
              </a:solidFill>
              <a:latin typeface="Arial" pitchFamily="34" charset="0"/>
            </a:endParaRPr>
          </a:p>
        </p:txBody>
      </p:sp>
      <p:sp>
        <p:nvSpPr>
          <p:cNvPr id="7" name="TextBox 3"/>
          <p:cNvSpPr txBox="1">
            <a:spLocks noChangeArrowheads="1"/>
          </p:cNvSpPr>
          <p:nvPr/>
        </p:nvSpPr>
        <p:spPr bwMode="auto">
          <a:xfrm>
            <a:off x="5592763" y="6550229"/>
            <a:ext cx="3541712" cy="307777"/>
          </a:xfrm>
          <a:prstGeom prst="rect">
            <a:avLst/>
          </a:prstGeom>
          <a:noFill/>
          <a:ln w="9525">
            <a:noFill/>
            <a:miter lim="800000"/>
            <a:headEnd/>
            <a:tailEnd/>
          </a:ln>
        </p:spPr>
        <p:txBody>
          <a:bodyPr wrap="square">
            <a:spAutoFit/>
          </a:bodyPr>
          <a:lstStyle/>
          <a:p>
            <a:r>
              <a:rPr lang="en-US" altLang="en-US" sz="1400" b="1" dirty="0" err="1">
                <a:solidFill>
                  <a:srgbClr val="000000"/>
                </a:solidFill>
                <a:latin typeface="Arial" charset="0"/>
                <a:cs typeface="Arial" charset="0"/>
              </a:rPr>
              <a:t>Andoniou</a:t>
            </a:r>
            <a:r>
              <a:rPr lang="en-US" altLang="en-US" sz="1400" b="1" dirty="0">
                <a:solidFill>
                  <a:srgbClr val="000000"/>
                </a:solidFill>
                <a:latin typeface="Arial" charset="0"/>
                <a:cs typeface="Arial" charset="0"/>
              </a:rPr>
              <a:t> </a:t>
            </a:r>
            <a:r>
              <a:rPr lang="en-US" altLang="en-US" sz="1400" b="1" i="1" dirty="0">
                <a:solidFill>
                  <a:srgbClr val="000000"/>
                </a:solidFill>
                <a:latin typeface="Arial" charset="0"/>
                <a:cs typeface="Arial" charset="0"/>
              </a:rPr>
              <a:t>et al., </a:t>
            </a:r>
            <a:r>
              <a:rPr lang="en-US" altLang="en-US" sz="1400" b="1" dirty="0">
                <a:solidFill>
                  <a:srgbClr val="000000"/>
                </a:solidFill>
                <a:latin typeface="Arial" charset="0"/>
                <a:cs typeface="Arial" charset="0"/>
              </a:rPr>
              <a:t>EMBO J 13; 4515, 1994</a:t>
            </a:r>
          </a:p>
        </p:txBody>
      </p:sp>
      <p:grpSp>
        <p:nvGrpSpPr>
          <p:cNvPr id="21" name="Group 20"/>
          <p:cNvGrpSpPr/>
          <p:nvPr/>
        </p:nvGrpSpPr>
        <p:grpSpPr>
          <a:xfrm>
            <a:off x="641196" y="1003252"/>
            <a:ext cx="7804648" cy="1577867"/>
            <a:chOff x="641196" y="948478"/>
            <a:chExt cx="7804648" cy="1577867"/>
          </a:xfrm>
        </p:grpSpPr>
        <p:grpSp>
          <p:nvGrpSpPr>
            <p:cNvPr id="12" name="Group 11"/>
            <p:cNvGrpSpPr/>
            <p:nvPr/>
          </p:nvGrpSpPr>
          <p:grpSpPr>
            <a:xfrm>
              <a:off x="641196" y="948478"/>
              <a:ext cx="7804648" cy="1577867"/>
              <a:chOff x="641196" y="948478"/>
              <a:chExt cx="7804648" cy="1577867"/>
            </a:xfrm>
          </p:grpSpPr>
          <p:sp>
            <p:nvSpPr>
              <p:cNvPr id="13" name="Isosceles Triangle 12"/>
              <p:cNvSpPr/>
              <p:nvPr/>
            </p:nvSpPr>
            <p:spPr>
              <a:xfrm flipV="1">
                <a:off x="3516489" y="2026027"/>
                <a:ext cx="209368" cy="50031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41196" y="948478"/>
                <a:ext cx="7804648" cy="1121675"/>
                <a:chOff x="641196" y="948478"/>
                <a:chExt cx="7804648" cy="1121675"/>
              </a:xfrm>
            </p:grpSpPr>
            <p:pic>
              <p:nvPicPr>
                <p:cNvPr id="15" name="Picture 4"/>
                <p:cNvPicPr>
                  <a:picLocks noChangeAspect="1" noChangeArrowheads="1"/>
                </p:cNvPicPr>
                <p:nvPr/>
              </p:nvPicPr>
              <p:blipFill>
                <a:blip r:embed="rId4" cstate="print"/>
                <a:srcRect/>
                <a:stretch>
                  <a:fillRect/>
                </a:stretch>
              </p:blipFill>
              <p:spPr bwMode="auto">
                <a:xfrm>
                  <a:off x="646456" y="1584378"/>
                  <a:ext cx="7799388" cy="485775"/>
                </a:xfrm>
                <a:prstGeom prst="rect">
                  <a:avLst/>
                </a:prstGeom>
                <a:noFill/>
                <a:ln w="9525">
                  <a:noFill/>
                  <a:miter lim="800000"/>
                  <a:headEnd/>
                  <a:tailEnd/>
                </a:ln>
              </p:spPr>
            </p:pic>
            <p:sp>
              <p:nvSpPr>
                <p:cNvPr id="16" name="Rectangle 15"/>
                <p:cNvSpPr/>
                <p:nvPr/>
              </p:nvSpPr>
              <p:spPr>
                <a:xfrm>
                  <a:off x="3527709" y="1649705"/>
                  <a:ext cx="209368" cy="39315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noChangeArrowheads="1"/>
                </p:cNvPicPr>
                <p:nvPr/>
              </p:nvPicPr>
              <p:blipFill>
                <a:blip r:embed="rId4" cstate="print"/>
                <a:srcRect/>
                <a:stretch>
                  <a:fillRect/>
                </a:stretch>
              </p:blipFill>
              <p:spPr bwMode="auto">
                <a:xfrm>
                  <a:off x="641196" y="948478"/>
                  <a:ext cx="7799388" cy="485775"/>
                </a:xfrm>
                <a:prstGeom prst="rect">
                  <a:avLst/>
                </a:prstGeom>
                <a:noFill/>
                <a:ln w="9525">
                  <a:noFill/>
                  <a:miter lim="800000"/>
                  <a:headEnd/>
                  <a:tailEnd/>
                </a:ln>
              </p:spPr>
            </p:pic>
          </p:grpSp>
        </p:grpSp>
        <p:cxnSp>
          <p:nvCxnSpPr>
            <p:cNvPr id="3" name="Straight Connector 2"/>
            <p:cNvCxnSpPr/>
            <p:nvPr/>
          </p:nvCxnSpPr>
          <p:spPr>
            <a:xfrm>
              <a:off x="3734309" y="1660390"/>
              <a:ext cx="0" cy="3385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27669" y="1660390"/>
              <a:ext cx="0" cy="33851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 name="Straight Arrow Connector 3"/>
          <p:cNvCxnSpPr/>
          <p:nvPr/>
        </p:nvCxnSpPr>
        <p:spPr>
          <a:xfrm>
            <a:off x="3867476" y="3234909"/>
            <a:ext cx="0" cy="1345721"/>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4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027"/>
          <p:cNvSpPr txBox="1">
            <a:spLocks noChangeArrowheads="1"/>
          </p:cNvSpPr>
          <p:nvPr/>
        </p:nvSpPr>
        <p:spPr bwMode="auto">
          <a:xfrm>
            <a:off x="2253548" y="496712"/>
            <a:ext cx="4660250" cy="475387"/>
          </a:xfrm>
          <a:prstGeom prst="rect">
            <a:avLst/>
          </a:prstGeom>
          <a:noFill/>
          <a:ln w="9525">
            <a:noFill/>
            <a:miter lim="800000"/>
            <a:headEnd/>
            <a:tailEnd/>
          </a:ln>
        </p:spPr>
        <p:txBody>
          <a:bodyPr wrap="none">
            <a:spAutoFit/>
          </a:bodyPr>
          <a:lstStyle/>
          <a:p>
            <a:pPr defTabSz="812810" eaLnBrk="1" fontAlgn="auto" hangingPunct="1">
              <a:spcBef>
                <a:spcPts val="0"/>
              </a:spcBef>
              <a:spcAft>
                <a:spcPts val="0"/>
              </a:spcAft>
            </a:pPr>
            <a:r>
              <a:rPr lang="en-US" altLang="en-US" sz="2489" b="1" kern="0">
                <a:solidFill>
                  <a:srgbClr val="000000"/>
                </a:solidFill>
                <a:latin typeface="Arial" charset="0"/>
              </a:rPr>
              <a:t>Tyrosine Kinases and Cancer</a:t>
            </a:r>
          </a:p>
        </p:txBody>
      </p:sp>
      <p:pic>
        <p:nvPicPr>
          <p:cNvPr id="90115" name="Picture 70"/>
          <p:cNvPicPr>
            <a:picLocks noChangeAspect="1" noChangeArrowheads="1"/>
          </p:cNvPicPr>
          <p:nvPr/>
        </p:nvPicPr>
        <p:blipFill>
          <a:blip r:embed="rId2" cstate="print"/>
          <a:srcRect/>
          <a:stretch>
            <a:fillRect/>
          </a:stretch>
        </p:blipFill>
        <p:spPr bwMode="auto">
          <a:xfrm>
            <a:off x="279403" y="1488723"/>
            <a:ext cx="8575323" cy="4157133"/>
          </a:xfrm>
          <a:prstGeom prst="rect">
            <a:avLst/>
          </a:prstGeom>
          <a:noFill/>
          <a:ln w="9525">
            <a:noFill/>
            <a:miter lim="800000"/>
            <a:headEnd/>
            <a:tailEnd/>
          </a:ln>
        </p:spPr>
      </p:pic>
    </p:spTree>
    <p:extLst>
      <p:ext uri="{BB962C8B-B14F-4D97-AF65-F5344CB8AC3E}">
        <p14:creationId xmlns:p14="http://schemas.microsoft.com/office/powerpoint/2010/main" val="1860446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0" y="1604502"/>
            <a:ext cx="9339262" cy="3040690"/>
          </a:xfrm>
          <a:prstGeom prst="rect">
            <a:avLst/>
          </a:prstGeom>
          <a:noFill/>
          <a:ln w="9525">
            <a:noFill/>
            <a:miter lim="800000"/>
            <a:headEnd/>
            <a:tailEnd/>
          </a:ln>
          <a:effectLst/>
        </p:spPr>
      </p:pic>
      <p:sp>
        <p:nvSpPr>
          <p:cNvPr id="4" name="TextBox 3"/>
          <p:cNvSpPr txBox="1"/>
          <p:nvPr/>
        </p:nvSpPr>
        <p:spPr>
          <a:xfrm>
            <a:off x="3272382" y="4898354"/>
            <a:ext cx="2590800" cy="1754326"/>
          </a:xfrm>
          <a:prstGeom prst="rect">
            <a:avLst/>
          </a:prstGeom>
          <a:noFill/>
          <a:ln w="25400">
            <a:noFill/>
          </a:ln>
        </p:spPr>
        <p:txBody>
          <a:bodyPr wrap="square" rtlCol="0">
            <a:spAutoFit/>
          </a:bodyPr>
          <a:lstStyle/>
          <a:p>
            <a:pPr eaLnBrk="1" fontAlgn="auto" hangingPunct="1">
              <a:spcBef>
                <a:spcPts val="0"/>
              </a:spcBef>
              <a:spcAft>
                <a:spcPts val="0"/>
              </a:spcAft>
            </a:pPr>
            <a:r>
              <a:rPr lang="en-US" sz="1200" b="1" u="sng" dirty="0">
                <a:solidFill>
                  <a:prstClr val="black"/>
                </a:solidFill>
                <a:latin typeface="Arial" pitchFamily="34" charset="0"/>
                <a:cs typeface="Arial" pitchFamily="34" charset="0"/>
              </a:rPr>
              <a:t>Mutations	Homo	Hetero</a:t>
            </a:r>
          </a:p>
          <a:p>
            <a:pPr eaLnBrk="1" fontAlgn="auto" hangingPunct="1">
              <a:spcBef>
                <a:spcPts val="0"/>
              </a:spcBef>
              <a:spcAft>
                <a:spcPts val="0"/>
              </a:spcAft>
            </a:pPr>
            <a:r>
              <a:rPr lang="en-US" sz="1200" b="1" dirty="0">
                <a:solidFill>
                  <a:prstClr val="black"/>
                </a:solidFill>
                <a:latin typeface="Arial" pitchFamily="34" charset="0"/>
                <a:cs typeface="Arial" pitchFamily="34" charset="0"/>
              </a:rPr>
              <a:t>Pt	72(68%)	34(32%)</a:t>
            </a:r>
          </a:p>
          <a:p>
            <a:pPr eaLnBrk="1" fontAlgn="auto" hangingPunct="1">
              <a:spcBef>
                <a:spcPts val="0"/>
              </a:spcBef>
              <a:spcAft>
                <a:spcPts val="0"/>
              </a:spcAft>
            </a:pPr>
            <a:r>
              <a:rPr lang="en-US" sz="1200" b="1" dirty="0">
                <a:solidFill>
                  <a:prstClr val="black"/>
                </a:solidFill>
                <a:latin typeface="Arial" pitchFamily="34" charset="0"/>
                <a:cs typeface="Arial" pitchFamily="34" charset="0"/>
              </a:rPr>
              <a:t>Del	6(28%)	13(72%)</a:t>
            </a:r>
          </a:p>
          <a:p>
            <a:pPr eaLnBrk="1" fontAlgn="auto" hangingPunct="1">
              <a:spcBef>
                <a:spcPts val="0"/>
              </a:spcBef>
              <a:spcAft>
                <a:spcPts val="0"/>
              </a:spcAft>
            </a:pPr>
            <a:endParaRPr lang="en-US" sz="1200" b="1" dirty="0">
              <a:solidFill>
                <a:prstClr val="black"/>
              </a:solidFill>
              <a:latin typeface="Arial" pitchFamily="34" charset="0"/>
              <a:cs typeface="Arial" pitchFamily="34" charset="0"/>
            </a:endParaRPr>
          </a:p>
          <a:p>
            <a:pPr eaLnBrk="1" fontAlgn="auto" hangingPunct="1">
              <a:spcBef>
                <a:spcPts val="0"/>
              </a:spcBef>
              <a:spcAft>
                <a:spcPts val="0"/>
              </a:spcAft>
            </a:pPr>
            <a:r>
              <a:rPr lang="en-US" sz="1200" b="1" dirty="0">
                <a:solidFill>
                  <a:prstClr val="black"/>
                </a:solidFill>
                <a:latin typeface="Arial" pitchFamily="34" charset="0"/>
                <a:cs typeface="Arial" pitchFamily="34" charset="0"/>
              </a:rPr>
              <a:t>Y371 	22 (15%)</a:t>
            </a:r>
          </a:p>
          <a:p>
            <a:pPr eaLnBrk="1" fontAlgn="auto" hangingPunct="1">
              <a:spcBef>
                <a:spcPts val="0"/>
              </a:spcBef>
              <a:spcAft>
                <a:spcPts val="0"/>
              </a:spcAft>
            </a:pPr>
            <a:r>
              <a:rPr lang="en-US" sz="1200" b="1" dirty="0" err="1">
                <a:solidFill>
                  <a:prstClr val="black"/>
                </a:solidFill>
                <a:latin typeface="Symbol" pitchFamily="18" charset="2"/>
                <a:cs typeface="Arial" pitchFamily="34" charset="0"/>
              </a:rPr>
              <a:t>D</a:t>
            </a:r>
            <a:r>
              <a:rPr lang="en-US" sz="1200" b="1" dirty="0" err="1">
                <a:solidFill>
                  <a:prstClr val="black"/>
                </a:solidFill>
                <a:latin typeface="Arial" pitchFamily="34" charset="0"/>
                <a:cs typeface="Arial" pitchFamily="34" charset="0"/>
              </a:rPr>
              <a:t>Exon</a:t>
            </a:r>
            <a:r>
              <a:rPr lang="en-US" sz="1200" b="1" dirty="0">
                <a:solidFill>
                  <a:prstClr val="black"/>
                </a:solidFill>
                <a:latin typeface="Arial" pitchFamily="34" charset="0"/>
                <a:cs typeface="Arial" pitchFamily="34" charset="0"/>
              </a:rPr>
              <a:t> 8	13 (9%)</a:t>
            </a:r>
          </a:p>
          <a:p>
            <a:pPr eaLnBrk="1" fontAlgn="auto" hangingPunct="1">
              <a:spcBef>
                <a:spcPts val="0"/>
              </a:spcBef>
              <a:spcAft>
                <a:spcPts val="0"/>
              </a:spcAft>
            </a:pPr>
            <a:r>
              <a:rPr lang="en-US" sz="1200" b="1" dirty="0">
                <a:solidFill>
                  <a:prstClr val="black"/>
                </a:solidFill>
                <a:latin typeface="Arial" pitchFamily="34" charset="0"/>
                <a:cs typeface="Arial" pitchFamily="34" charset="0"/>
              </a:rPr>
              <a:t>C384	11 (7%)	</a:t>
            </a:r>
          </a:p>
          <a:p>
            <a:pPr eaLnBrk="1" fontAlgn="auto" hangingPunct="1">
              <a:spcBef>
                <a:spcPts val="0"/>
              </a:spcBef>
              <a:spcAft>
                <a:spcPts val="0"/>
              </a:spcAft>
            </a:pPr>
            <a:r>
              <a:rPr lang="en-US" sz="1200" b="1" dirty="0">
                <a:solidFill>
                  <a:prstClr val="black"/>
                </a:solidFill>
                <a:latin typeface="Arial" pitchFamily="34" charset="0"/>
                <a:cs typeface="Arial" pitchFamily="34" charset="0"/>
              </a:rPr>
              <a:t>R420	11 (7%)</a:t>
            </a:r>
          </a:p>
          <a:p>
            <a:pPr eaLnBrk="1" fontAlgn="auto" hangingPunct="1">
              <a:spcBef>
                <a:spcPts val="0"/>
              </a:spcBef>
              <a:spcAft>
                <a:spcPts val="0"/>
              </a:spcAft>
            </a:pPr>
            <a:r>
              <a:rPr lang="en-US" sz="1200" b="1" dirty="0">
                <a:solidFill>
                  <a:prstClr val="black"/>
                </a:solidFill>
                <a:latin typeface="Arial" pitchFamily="34" charset="0"/>
                <a:cs typeface="Arial" pitchFamily="34" charset="0"/>
              </a:rPr>
              <a:t>L380	10 (7%)\</a:t>
            </a:r>
          </a:p>
        </p:txBody>
      </p:sp>
      <p:sp>
        <p:nvSpPr>
          <p:cNvPr id="5" name="Text Box 4"/>
          <p:cNvSpPr txBox="1">
            <a:spLocks noChangeArrowheads="1"/>
          </p:cNvSpPr>
          <p:nvPr/>
        </p:nvSpPr>
        <p:spPr bwMode="auto">
          <a:xfrm>
            <a:off x="1866839" y="212730"/>
            <a:ext cx="5397631" cy="461665"/>
          </a:xfrm>
          <a:prstGeom prst="rect">
            <a:avLst/>
          </a:prstGeom>
          <a:noFill/>
          <a:ln w="9525">
            <a:noFill/>
            <a:miter lim="800000"/>
            <a:headEnd/>
            <a:tailEnd/>
          </a:ln>
        </p:spPr>
        <p:txBody>
          <a:bodyPr wrap="none">
            <a:spAutoFit/>
          </a:bodyPr>
          <a:lstStyle/>
          <a:p>
            <a:pPr algn="ctr"/>
            <a:r>
              <a:rPr lang="en-US" altLang="en-US" b="1" dirty="0">
                <a:solidFill>
                  <a:srgbClr val="000000"/>
                </a:solidFill>
                <a:latin typeface="Arial" pitchFamily="34" charset="0"/>
                <a:cs typeface="Arial" pitchFamily="34" charset="0"/>
              </a:rPr>
              <a:t>Cbl and Human Myeloid Neoplasms</a:t>
            </a:r>
            <a:endParaRPr lang="en-US" altLang="en-US" b="1" dirty="0">
              <a:solidFill>
                <a:srgbClr val="000000"/>
              </a:solidFill>
              <a:latin typeface="Arial" pitchFamily="34" charset="0"/>
            </a:endParaRPr>
          </a:p>
        </p:txBody>
      </p:sp>
      <p:pic>
        <p:nvPicPr>
          <p:cNvPr id="11" name="Picture 4"/>
          <p:cNvPicPr>
            <a:picLocks noChangeAspect="1" noChangeArrowheads="1"/>
          </p:cNvPicPr>
          <p:nvPr/>
        </p:nvPicPr>
        <p:blipFill>
          <a:blip r:embed="rId3" cstate="print"/>
          <a:srcRect/>
          <a:stretch>
            <a:fillRect/>
          </a:stretch>
        </p:blipFill>
        <p:spPr bwMode="auto">
          <a:xfrm>
            <a:off x="1200150" y="719435"/>
            <a:ext cx="7799388" cy="485775"/>
          </a:xfrm>
          <a:prstGeom prst="rect">
            <a:avLst/>
          </a:prstGeom>
          <a:noFill/>
          <a:ln w="9525">
            <a:noFill/>
            <a:miter lim="800000"/>
            <a:headEnd/>
            <a:tailEnd/>
          </a:ln>
        </p:spPr>
      </p:pic>
      <p:cxnSp>
        <p:nvCxnSpPr>
          <p:cNvPr id="12" name="Straight Connector 5"/>
          <p:cNvCxnSpPr>
            <a:cxnSpLocks noChangeShapeType="1"/>
          </p:cNvCxnSpPr>
          <p:nvPr/>
        </p:nvCxnSpPr>
        <p:spPr bwMode="auto">
          <a:xfrm flipH="1">
            <a:off x="120770" y="1148054"/>
            <a:ext cx="3892430" cy="1288257"/>
          </a:xfrm>
          <a:prstGeom prst="line">
            <a:avLst/>
          </a:prstGeom>
          <a:noFill/>
          <a:ln w="25400" algn="ctr">
            <a:solidFill>
              <a:schemeClr val="tx1"/>
            </a:solidFill>
            <a:round/>
            <a:headEnd/>
            <a:tailEnd/>
          </a:ln>
        </p:spPr>
      </p:cxnSp>
      <p:cxnSp>
        <p:nvCxnSpPr>
          <p:cNvPr id="13" name="Straight Connector 15"/>
          <p:cNvCxnSpPr>
            <a:cxnSpLocks noChangeShapeType="1"/>
          </p:cNvCxnSpPr>
          <p:nvPr/>
        </p:nvCxnSpPr>
        <p:spPr bwMode="auto">
          <a:xfrm flipH="1" flipV="1">
            <a:off x="4602163" y="1143293"/>
            <a:ext cx="4093263" cy="1366994"/>
          </a:xfrm>
          <a:prstGeom prst="line">
            <a:avLst/>
          </a:prstGeom>
          <a:noFill/>
          <a:ln w="25400" algn="ctr">
            <a:solidFill>
              <a:schemeClr val="tx1"/>
            </a:solidFill>
            <a:round/>
            <a:headEnd/>
            <a:tailEnd/>
          </a:ln>
        </p:spPr>
      </p:cxnSp>
      <p:pic>
        <p:nvPicPr>
          <p:cNvPr id="2088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2125" y="1205210"/>
            <a:ext cx="1861200" cy="955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5135566" y="6551820"/>
            <a:ext cx="4008437" cy="307777"/>
          </a:xfrm>
          <a:prstGeom prst="rect">
            <a:avLst/>
          </a:prstGeom>
          <a:noFill/>
          <a:ln w="9525">
            <a:noFill/>
            <a:miter lim="800000"/>
            <a:headEnd/>
            <a:tailEnd/>
          </a:ln>
        </p:spPr>
        <p:txBody>
          <a:bodyPr>
            <a:spAutoFit/>
          </a:bodyPr>
          <a:lstStyle/>
          <a:p>
            <a:r>
              <a:rPr lang="en-US" altLang="en-US" sz="1400" b="1" dirty="0">
                <a:solidFill>
                  <a:srgbClr val="000000"/>
                </a:solidFill>
                <a:latin typeface="Arial" charset="0"/>
                <a:cs typeface="Arial" charset="0"/>
              </a:rPr>
              <a:t>Kales </a:t>
            </a:r>
            <a:r>
              <a:rPr lang="en-US" altLang="en-US" sz="1400" b="1" i="1" dirty="0">
                <a:solidFill>
                  <a:srgbClr val="000000"/>
                </a:solidFill>
                <a:latin typeface="Arial" charset="0"/>
                <a:cs typeface="Arial" charset="0"/>
              </a:rPr>
              <a:t>et al., </a:t>
            </a:r>
            <a:r>
              <a:rPr lang="en-US" altLang="en-US" sz="1400" b="1" dirty="0">
                <a:solidFill>
                  <a:srgbClr val="000000"/>
                </a:solidFill>
                <a:latin typeface="Arial" charset="0"/>
                <a:cs typeface="Arial" charset="0"/>
              </a:rPr>
              <a:t>Cancer Research 70; 4789, 2010</a:t>
            </a:r>
          </a:p>
        </p:txBody>
      </p:sp>
    </p:spTree>
    <p:extLst>
      <p:ext uri="{BB962C8B-B14F-4D97-AF65-F5344CB8AC3E}">
        <p14:creationId xmlns:p14="http://schemas.microsoft.com/office/powerpoint/2010/main" val="429794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866839" y="212730"/>
            <a:ext cx="5397631" cy="461665"/>
          </a:xfrm>
          <a:prstGeom prst="rect">
            <a:avLst/>
          </a:prstGeom>
          <a:noFill/>
          <a:ln w="9525">
            <a:noFill/>
            <a:miter lim="800000"/>
            <a:headEnd/>
            <a:tailEnd/>
          </a:ln>
        </p:spPr>
        <p:txBody>
          <a:bodyPr wrap="none">
            <a:spAutoFit/>
          </a:bodyPr>
          <a:lstStyle/>
          <a:p>
            <a:pPr algn="ctr"/>
            <a:r>
              <a:rPr lang="en-US" altLang="en-US" b="1" dirty="0">
                <a:solidFill>
                  <a:srgbClr val="000000"/>
                </a:solidFill>
                <a:latin typeface="Arial" pitchFamily="34" charset="0"/>
                <a:cs typeface="Arial" pitchFamily="34" charset="0"/>
              </a:rPr>
              <a:t>Cbl and Human Myeloid Neoplasms</a:t>
            </a:r>
            <a:endParaRPr lang="en-US" altLang="en-US" b="1" dirty="0">
              <a:solidFill>
                <a:srgbClr val="000000"/>
              </a:solidFill>
              <a:latin typeface="Arial" pitchFamily="34" charset="0"/>
            </a:endParaRPr>
          </a:p>
        </p:txBody>
      </p:sp>
      <p:sp>
        <p:nvSpPr>
          <p:cNvPr id="17" name="TextBox 16"/>
          <p:cNvSpPr txBox="1"/>
          <p:nvPr/>
        </p:nvSpPr>
        <p:spPr>
          <a:xfrm>
            <a:off x="1231900" y="4035592"/>
            <a:ext cx="6683374" cy="2062103"/>
          </a:xfrm>
          <a:prstGeom prst="rect">
            <a:avLst/>
          </a:prstGeom>
          <a:noFill/>
        </p:spPr>
        <p:txBody>
          <a:bodyPr wrap="square" rtlCol="0">
            <a:spAutoFit/>
          </a:bodyPr>
          <a:lstStyle/>
          <a:p>
            <a:r>
              <a:rPr lang="en-US" sz="1600" b="1" dirty="0">
                <a:solidFill>
                  <a:schemeClr val="tx1"/>
                </a:solidFill>
                <a:latin typeface="Arial" panose="020B0604020202020204" pitchFamily="34" charset="0"/>
                <a:cs typeface="Arial" panose="020B0604020202020204" pitchFamily="34" charset="0"/>
              </a:rPr>
              <a:t>Acute Myelogenous Leukemia (AML)</a:t>
            </a:r>
          </a:p>
          <a:p>
            <a:pPr>
              <a:tabLst>
                <a:tab pos="5486400" algn="l"/>
              </a:tabLst>
            </a:pPr>
            <a:r>
              <a:rPr lang="en-US" sz="1600" b="1" dirty="0" err="1">
                <a:solidFill>
                  <a:schemeClr val="tx1"/>
                </a:solidFill>
                <a:latin typeface="Arial" panose="020B0604020202020204" pitchFamily="34" charset="0"/>
                <a:cs typeface="Arial" panose="020B0604020202020204" pitchFamily="34" charset="0"/>
              </a:rPr>
              <a:t>sAML</a:t>
            </a:r>
            <a:r>
              <a:rPr lang="en-US" sz="1600" b="1" dirty="0">
                <a:solidFill>
                  <a:schemeClr val="tx1"/>
                </a:solidFill>
                <a:latin typeface="Arial" panose="020B0604020202020204" pitchFamily="34" charset="0"/>
                <a:cs typeface="Arial" panose="020B0604020202020204" pitchFamily="34" charset="0"/>
              </a:rPr>
              <a:t>	10%</a:t>
            </a:r>
          </a:p>
          <a:p>
            <a:r>
              <a:rPr lang="en-US" sz="1600" b="1" dirty="0" err="1">
                <a:solidFill>
                  <a:schemeClr val="tx1"/>
                </a:solidFill>
                <a:latin typeface="Arial" panose="020B0604020202020204" pitchFamily="34" charset="0"/>
                <a:cs typeface="Arial" panose="020B0604020202020204" pitchFamily="34" charset="0"/>
              </a:rPr>
              <a:t>Myelodysplastic</a:t>
            </a:r>
            <a:r>
              <a:rPr lang="en-US" sz="1600" b="1" dirty="0">
                <a:solidFill>
                  <a:schemeClr val="tx1"/>
                </a:solidFill>
                <a:latin typeface="Arial" panose="020B0604020202020204" pitchFamily="34" charset="0"/>
                <a:cs typeface="Arial" panose="020B0604020202020204" pitchFamily="34" charset="0"/>
              </a:rPr>
              <a:t> Syndrome (MDS)</a:t>
            </a:r>
          </a:p>
          <a:p>
            <a:r>
              <a:rPr lang="en-US" sz="1600" b="1" dirty="0" err="1">
                <a:solidFill>
                  <a:schemeClr val="tx1"/>
                </a:solidFill>
                <a:latin typeface="Arial" panose="020B0604020202020204" pitchFamily="34" charset="0"/>
                <a:cs typeface="Arial" panose="020B0604020202020204" pitchFamily="34" charset="0"/>
              </a:rPr>
              <a:t>Myelofibrosis</a:t>
            </a:r>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Atypical Chronic Myelogenous Leukemia (</a:t>
            </a:r>
            <a:r>
              <a:rPr lang="en-US" sz="1600" b="1" dirty="0" err="1">
                <a:solidFill>
                  <a:schemeClr val="tx1"/>
                </a:solidFill>
                <a:latin typeface="Arial" panose="020B0604020202020204" pitchFamily="34" charset="0"/>
                <a:cs typeface="Arial" panose="020B0604020202020204" pitchFamily="34" charset="0"/>
              </a:rPr>
              <a:t>aCML</a:t>
            </a:r>
            <a:r>
              <a:rPr lang="en-US" sz="1600" b="1" dirty="0">
                <a:solidFill>
                  <a:schemeClr val="tx1"/>
                </a:solidFill>
                <a:latin typeface="Arial" panose="020B0604020202020204" pitchFamily="34" charset="0"/>
                <a:cs typeface="Arial" panose="020B0604020202020204" pitchFamily="34" charset="0"/>
              </a:rPr>
              <a:t>)	 8%</a:t>
            </a:r>
          </a:p>
          <a:p>
            <a:r>
              <a:rPr lang="en-US" sz="1600" b="1" dirty="0">
                <a:solidFill>
                  <a:schemeClr val="tx1"/>
                </a:solidFill>
                <a:latin typeface="Arial" panose="020B0604020202020204" pitchFamily="34" charset="0"/>
                <a:cs typeface="Arial" panose="020B0604020202020204" pitchFamily="34" charset="0"/>
              </a:rPr>
              <a:t>CML in Blast Crisis</a:t>
            </a:r>
          </a:p>
          <a:p>
            <a:r>
              <a:rPr lang="en-US" sz="1600" b="1" dirty="0">
                <a:solidFill>
                  <a:schemeClr val="tx1"/>
                </a:solidFill>
                <a:latin typeface="Arial" panose="020B0604020202020204" pitchFamily="34" charset="0"/>
                <a:cs typeface="Arial" panose="020B0604020202020204" pitchFamily="34" charset="0"/>
              </a:rPr>
              <a:t>Chronic </a:t>
            </a:r>
            <a:r>
              <a:rPr lang="en-US" sz="1600" b="1" dirty="0" err="1">
                <a:solidFill>
                  <a:schemeClr val="tx1"/>
                </a:solidFill>
                <a:latin typeface="Arial" panose="020B0604020202020204" pitchFamily="34" charset="0"/>
                <a:cs typeface="Arial" panose="020B0604020202020204" pitchFamily="34" charset="0"/>
              </a:rPr>
              <a:t>Myelomonocytic</a:t>
            </a:r>
            <a:r>
              <a:rPr lang="en-US" sz="1600" b="1" dirty="0">
                <a:solidFill>
                  <a:schemeClr val="tx1"/>
                </a:solidFill>
                <a:latin typeface="Arial" panose="020B0604020202020204" pitchFamily="34" charset="0"/>
                <a:cs typeface="Arial" panose="020B0604020202020204" pitchFamily="34" charset="0"/>
              </a:rPr>
              <a:t> Leukemia (CMML)		13%</a:t>
            </a:r>
          </a:p>
          <a:p>
            <a:r>
              <a:rPr lang="en-US" sz="1600" b="1" dirty="0">
                <a:solidFill>
                  <a:schemeClr val="tx1"/>
                </a:solidFill>
                <a:latin typeface="Arial" panose="020B0604020202020204" pitchFamily="34" charset="0"/>
                <a:cs typeface="Arial" panose="020B0604020202020204" pitchFamily="34" charset="0"/>
              </a:rPr>
              <a:t>Juvenile </a:t>
            </a:r>
            <a:r>
              <a:rPr lang="en-US" sz="1600" b="1" dirty="0" err="1">
                <a:solidFill>
                  <a:schemeClr val="tx1"/>
                </a:solidFill>
                <a:latin typeface="Arial" panose="020B0604020202020204" pitchFamily="34" charset="0"/>
                <a:cs typeface="Arial" panose="020B0604020202020204" pitchFamily="34" charset="0"/>
              </a:rPr>
              <a:t>Myelomonocytic</a:t>
            </a:r>
            <a:r>
              <a:rPr lang="en-US" sz="1600" b="1" dirty="0">
                <a:solidFill>
                  <a:schemeClr val="tx1"/>
                </a:solidFill>
                <a:latin typeface="Arial" panose="020B0604020202020204" pitchFamily="34" charset="0"/>
                <a:cs typeface="Arial" panose="020B0604020202020204" pitchFamily="34" charset="0"/>
              </a:rPr>
              <a:t> Leukemia (JMML)		15%</a:t>
            </a:r>
          </a:p>
        </p:txBody>
      </p:sp>
      <p:pic>
        <p:nvPicPr>
          <p:cNvPr id="2078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175" y="869181"/>
            <a:ext cx="7088187" cy="297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5624" y="1301308"/>
            <a:ext cx="2060575" cy="105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a:spLocks noChangeArrowheads="1"/>
          </p:cNvSpPr>
          <p:nvPr/>
        </p:nvSpPr>
        <p:spPr bwMode="auto">
          <a:xfrm>
            <a:off x="5135566" y="6551820"/>
            <a:ext cx="4008437" cy="307777"/>
          </a:xfrm>
          <a:prstGeom prst="rect">
            <a:avLst/>
          </a:prstGeom>
          <a:noFill/>
          <a:ln w="9525">
            <a:noFill/>
            <a:miter lim="800000"/>
            <a:headEnd/>
            <a:tailEnd/>
          </a:ln>
        </p:spPr>
        <p:txBody>
          <a:bodyPr>
            <a:spAutoFit/>
          </a:bodyPr>
          <a:lstStyle/>
          <a:p>
            <a:r>
              <a:rPr lang="en-US" altLang="en-US" sz="1400" b="1" dirty="0">
                <a:solidFill>
                  <a:srgbClr val="000000"/>
                </a:solidFill>
                <a:latin typeface="Arial" charset="0"/>
                <a:cs typeface="Arial" charset="0"/>
              </a:rPr>
              <a:t>Kales </a:t>
            </a:r>
            <a:r>
              <a:rPr lang="en-US" altLang="en-US" sz="1400" b="1" i="1" dirty="0">
                <a:solidFill>
                  <a:srgbClr val="000000"/>
                </a:solidFill>
                <a:latin typeface="Arial" charset="0"/>
                <a:cs typeface="Arial" charset="0"/>
              </a:rPr>
              <a:t>et al., </a:t>
            </a:r>
            <a:r>
              <a:rPr lang="en-US" altLang="en-US" sz="1400" b="1" dirty="0">
                <a:solidFill>
                  <a:srgbClr val="000000"/>
                </a:solidFill>
                <a:latin typeface="Arial" charset="0"/>
                <a:cs typeface="Arial" charset="0"/>
              </a:rPr>
              <a:t>Cancer Research 70; 4789, 2010</a:t>
            </a:r>
          </a:p>
        </p:txBody>
      </p:sp>
    </p:spTree>
    <p:extLst>
      <p:ext uri="{BB962C8B-B14F-4D97-AF65-F5344CB8AC3E}">
        <p14:creationId xmlns:p14="http://schemas.microsoft.com/office/powerpoint/2010/main" val="310645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61257" y="4323553"/>
            <a:ext cx="8546312" cy="1542853"/>
          </a:xfrm>
          <a:prstGeom prst="rect">
            <a:avLst/>
          </a:prstGeom>
          <a:solidFill>
            <a:schemeClr val="tx2"/>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FF66"/>
              </a:solidFill>
              <a:effectLst/>
              <a:latin typeface="Times New Roman" pitchFamily="18" charset="0"/>
            </a:endParaRPr>
          </a:p>
        </p:txBody>
      </p:sp>
      <p:sp>
        <p:nvSpPr>
          <p:cNvPr id="2" name="TextBox 1"/>
          <p:cNvSpPr txBox="1"/>
          <p:nvPr/>
        </p:nvSpPr>
        <p:spPr>
          <a:xfrm>
            <a:off x="138023" y="1061050"/>
            <a:ext cx="8764437" cy="5139869"/>
          </a:xfrm>
          <a:prstGeom prst="rect">
            <a:avLst/>
          </a:prstGeom>
          <a:noFill/>
        </p:spPr>
        <p:txBody>
          <a:bodyPr wrap="square" rtlCol="0">
            <a:spAutoFit/>
          </a:bodyPr>
          <a:lstStyle/>
          <a:p>
            <a:pPr>
              <a:tabLst>
                <a:tab pos="233363" algn="l"/>
                <a:tab pos="457200" algn="l"/>
              </a:tabLst>
            </a:pPr>
            <a:r>
              <a:rPr lang="en-US" sz="2000" b="1" dirty="0">
                <a:solidFill>
                  <a:schemeClr val="bg2"/>
                </a:solidFill>
                <a:latin typeface="Arial" panose="020B0604020202020204" pitchFamily="34" charset="0"/>
                <a:cs typeface="Arial" panose="020B0604020202020204" pitchFamily="34" charset="0"/>
              </a:rPr>
              <a:t>Noonan Syndrome</a:t>
            </a:r>
          </a:p>
          <a:p>
            <a:pPr>
              <a:tabLst>
                <a:tab pos="233363" algn="l"/>
                <a:tab pos="457200" algn="l"/>
              </a:tabLst>
            </a:pPr>
            <a:r>
              <a:rPr lang="en-US" sz="2000" b="1" dirty="0">
                <a:solidFill>
                  <a:schemeClr val="bg2"/>
                </a:solidFill>
                <a:latin typeface="Arial" panose="020B0604020202020204" pitchFamily="34" charset="0"/>
                <a:cs typeface="Arial" panose="020B0604020202020204" pitchFamily="34" charset="0"/>
              </a:rPr>
              <a:t>	</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a:t>
            </a:r>
            <a:r>
              <a:rPr lang="en-US" sz="1800" b="1" dirty="0" err="1">
                <a:solidFill>
                  <a:schemeClr val="bg2"/>
                </a:solidFill>
                <a:latin typeface="Arial" panose="020B0604020202020204" pitchFamily="34" charset="0"/>
                <a:cs typeface="Arial" panose="020B0604020202020204" pitchFamily="34" charset="0"/>
              </a:rPr>
              <a:t>Autosomal</a:t>
            </a:r>
            <a:r>
              <a:rPr lang="en-US" sz="1800" b="1" dirty="0">
                <a:solidFill>
                  <a:schemeClr val="bg2"/>
                </a:solidFill>
                <a:latin typeface="Arial" panose="020B0604020202020204" pitchFamily="34" charset="0"/>
                <a:cs typeface="Arial" panose="020B0604020202020204" pitchFamily="34" charset="0"/>
              </a:rPr>
              <a:t> dominant congenital disorder</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Congenital heart defects</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Impaired growth and short stature</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Learning disabilities</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a:t>
            </a:r>
            <a:r>
              <a:rPr lang="en-US" sz="1800" b="1" dirty="0" err="1">
                <a:solidFill>
                  <a:schemeClr val="bg2"/>
                </a:solidFill>
                <a:latin typeface="Arial" panose="020B0604020202020204" pitchFamily="34" charset="0"/>
                <a:cs typeface="Arial" panose="020B0604020202020204" pitchFamily="34" charset="0"/>
              </a:rPr>
              <a:t>Pectus</a:t>
            </a:r>
            <a:r>
              <a:rPr lang="en-US" sz="1800" b="1" dirty="0">
                <a:solidFill>
                  <a:schemeClr val="bg2"/>
                </a:solidFill>
                <a:latin typeface="Arial" panose="020B0604020202020204" pitchFamily="34" charset="0"/>
                <a:cs typeface="Arial" panose="020B0604020202020204" pitchFamily="34" charset="0"/>
              </a:rPr>
              <a:t> </a:t>
            </a:r>
            <a:r>
              <a:rPr lang="en-US" sz="1800" b="1" dirty="0" err="1">
                <a:solidFill>
                  <a:schemeClr val="bg2"/>
                </a:solidFill>
                <a:latin typeface="Arial" panose="020B0604020202020204" pitchFamily="34" charset="0"/>
                <a:cs typeface="Arial" panose="020B0604020202020204" pitchFamily="34" charset="0"/>
              </a:rPr>
              <a:t>excavatum</a:t>
            </a:r>
            <a:endParaRPr lang="en-US" sz="1800" b="1" dirty="0">
              <a:solidFill>
                <a:schemeClr val="bg2"/>
              </a:solidFill>
              <a:latin typeface="Arial" panose="020B0604020202020204" pitchFamily="34" charset="0"/>
              <a:cs typeface="Arial" panose="020B0604020202020204" pitchFamily="34" charset="0"/>
            </a:endParaRP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Impaired blood clotting</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Characteristic facial features (webbed neck, flat nose bridge)</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Developmental Delay</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a:t>
            </a:r>
            <a:r>
              <a:rPr lang="en-US" sz="1800" b="1" dirty="0" err="1">
                <a:solidFill>
                  <a:schemeClr val="bg2"/>
                </a:solidFill>
                <a:latin typeface="Arial" panose="020B0604020202020204" pitchFamily="34" charset="0"/>
                <a:cs typeface="Arial" panose="020B0604020202020204" pitchFamily="34" charset="0"/>
              </a:rPr>
              <a:t>Cryptorchidism</a:t>
            </a:r>
            <a:r>
              <a:rPr lang="en-US" sz="1800" b="1" dirty="0">
                <a:solidFill>
                  <a:schemeClr val="bg2"/>
                </a:solidFill>
                <a:latin typeface="Arial" panose="020B0604020202020204" pitchFamily="34" charset="0"/>
                <a:cs typeface="Arial" panose="020B0604020202020204" pitchFamily="34" charset="0"/>
              </a:rPr>
              <a:t> </a:t>
            </a:r>
          </a:p>
          <a:p>
            <a:pPr>
              <a:tabLst>
                <a:tab pos="233363" algn="l"/>
                <a:tab pos="457200" algn="l"/>
              </a:tabLst>
            </a:pPr>
            <a:endParaRPr lang="en-US" sz="1800" b="1" dirty="0">
              <a:solidFill>
                <a:schemeClr val="bg2"/>
              </a:solidFill>
              <a:latin typeface="Arial" panose="020B0604020202020204" pitchFamily="34" charset="0"/>
              <a:cs typeface="Arial" panose="020B0604020202020204" pitchFamily="34" charset="0"/>
            </a:endParaRP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Disorder of </a:t>
            </a:r>
            <a:r>
              <a:rPr lang="en-US" sz="1800" b="1" dirty="0" err="1">
                <a:solidFill>
                  <a:schemeClr val="bg2"/>
                </a:solidFill>
                <a:latin typeface="Arial" panose="020B0604020202020204" pitchFamily="34" charset="0"/>
                <a:cs typeface="Arial" panose="020B0604020202020204" pitchFamily="34" charset="0"/>
              </a:rPr>
              <a:t>Ras</a:t>
            </a:r>
            <a:r>
              <a:rPr lang="en-US" sz="1800" b="1" dirty="0">
                <a:solidFill>
                  <a:schemeClr val="bg2"/>
                </a:solidFill>
                <a:latin typeface="Arial" panose="020B0604020202020204" pitchFamily="34" charset="0"/>
                <a:cs typeface="Arial" panose="020B0604020202020204" pitchFamily="34" charset="0"/>
              </a:rPr>
              <a:t> pathway (NRAS, HRAS, PTPN11)</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Juvenile </a:t>
            </a:r>
            <a:r>
              <a:rPr lang="en-US" sz="1800" b="1" dirty="0" err="1">
                <a:solidFill>
                  <a:schemeClr val="bg2"/>
                </a:solidFill>
                <a:latin typeface="Arial" panose="020B0604020202020204" pitchFamily="34" charset="0"/>
                <a:cs typeface="Arial" panose="020B0604020202020204" pitchFamily="34" charset="0"/>
              </a:rPr>
              <a:t>Myelomonocytic</a:t>
            </a:r>
            <a:r>
              <a:rPr lang="en-US" sz="1800" b="1" dirty="0">
                <a:solidFill>
                  <a:schemeClr val="bg2"/>
                </a:solidFill>
                <a:latin typeface="Arial" panose="020B0604020202020204" pitchFamily="34" charset="0"/>
                <a:cs typeface="Arial" panose="020B0604020202020204" pitchFamily="34" charset="0"/>
              </a:rPr>
              <a:t> Leukemia (JMML)</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JMML is also a RAS pathway disorder</a:t>
            </a:r>
          </a:p>
          <a:p>
            <a:pPr>
              <a:tabLst>
                <a:tab pos="233363" algn="l"/>
                <a:tab pos="457200" algn="l"/>
              </a:tabLst>
            </a:pPr>
            <a:r>
              <a:rPr lang="en-US" sz="1800" b="1" dirty="0">
                <a:solidFill>
                  <a:schemeClr val="bg2"/>
                </a:solidFill>
                <a:latin typeface="Arial" panose="020B0604020202020204" pitchFamily="34" charset="0"/>
                <a:cs typeface="Arial" panose="020B0604020202020204" pitchFamily="34" charset="0"/>
              </a:rPr>
              <a:t>		~15% of patients with JMML have a Cbl mutation and </a:t>
            </a:r>
            <a:r>
              <a:rPr lang="en-US" sz="1800" b="1" dirty="0" err="1">
                <a:solidFill>
                  <a:schemeClr val="bg2"/>
                </a:solidFill>
                <a:latin typeface="Arial" panose="020B0604020202020204" pitchFamily="34" charset="0"/>
                <a:cs typeface="Arial" panose="020B0604020202020204" pitchFamily="34" charset="0"/>
              </a:rPr>
              <a:t>uniparental</a:t>
            </a:r>
            <a:r>
              <a:rPr lang="en-US" sz="1800" b="1" dirty="0">
                <a:solidFill>
                  <a:schemeClr val="bg2"/>
                </a:solidFill>
                <a:latin typeface="Arial" panose="020B0604020202020204" pitchFamily="34" charset="0"/>
                <a:cs typeface="Arial" panose="020B0604020202020204" pitchFamily="34" charset="0"/>
              </a:rPr>
              <a:t> </a:t>
            </a:r>
            <a:r>
              <a:rPr lang="en-US" sz="1800" b="1" dirty="0" err="1">
                <a:solidFill>
                  <a:schemeClr val="bg2"/>
                </a:solidFill>
                <a:latin typeface="Arial" panose="020B0604020202020204" pitchFamily="34" charset="0"/>
                <a:cs typeface="Arial" panose="020B0604020202020204" pitchFamily="34" charset="0"/>
              </a:rPr>
              <a:t>disomy</a:t>
            </a:r>
            <a:endParaRPr lang="en-US" sz="1800" b="1" dirty="0">
              <a:solidFill>
                <a:schemeClr val="bg2"/>
              </a:solidFill>
              <a:latin typeface="Arial" panose="020B0604020202020204" pitchFamily="34" charset="0"/>
              <a:cs typeface="Arial" panose="020B0604020202020204" pitchFamily="34" charset="0"/>
            </a:endParaRPr>
          </a:p>
          <a:p>
            <a:pPr>
              <a:tabLst>
                <a:tab pos="233363" algn="l"/>
                <a:tab pos="457200" algn="l"/>
              </a:tabLst>
            </a:pPr>
            <a:endParaRPr lang="en-US" sz="1800" b="1" dirty="0">
              <a:solidFill>
                <a:schemeClr val="bg2"/>
              </a:solidFill>
              <a:latin typeface="Arial" panose="020B0604020202020204" pitchFamily="34" charset="0"/>
              <a:cs typeface="Arial" panose="020B0604020202020204" pitchFamily="34" charset="0"/>
            </a:endParaRPr>
          </a:p>
        </p:txBody>
      </p:sp>
      <p:sp>
        <p:nvSpPr>
          <p:cNvPr id="145410" name="Text Box 4"/>
          <p:cNvSpPr txBox="1">
            <a:spLocks noChangeArrowheads="1"/>
          </p:cNvSpPr>
          <p:nvPr/>
        </p:nvSpPr>
        <p:spPr bwMode="auto">
          <a:xfrm>
            <a:off x="1005238" y="212730"/>
            <a:ext cx="7702751" cy="461665"/>
          </a:xfrm>
          <a:prstGeom prst="rect">
            <a:avLst/>
          </a:prstGeom>
          <a:noFill/>
          <a:ln w="9525">
            <a:noFill/>
            <a:miter lim="800000"/>
            <a:headEnd/>
            <a:tailEnd/>
          </a:ln>
        </p:spPr>
        <p:txBody>
          <a:bodyPr wrap="none">
            <a:spAutoFit/>
          </a:bodyPr>
          <a:lstStyle/>
          <a:p>
            <a:pPr algn="ctr"/>
            <a:r>
              <a:rPr lang="en-US" altLang="en-US" b="1" dirty="0" err="1">
                <a:solidFill>
                  <a:srgbClr val="000000"/>
                </a:solidFill>
                <a:latin typeface="Arial" pitchFamily="34" charset="0"/>
                <a:cs typeface="Arial" pitchFamily="34" charset="0"/>
              </a:rPr>
              <a:t>Germline</a:t>
            </a:r>
            <a:r>
              <a:rPr lang="en-US" altLang="en-US" b="1" dirty="0">
                <a:solidFill>
                  <a:srgbClr val="000000"/>
                </a:solidFill>
                <a:latin typeface="Arial" pitchFamily="34" charset="0"/>
                <a:cs typeface="Arial" pitchFamily="34" charset="0"/>
              </a:rPr>
              <a:t> Cbl Mutations and Noonan-like Syndrome</a:t>
            </a:r>
            <a:endParaRPr lang="en-US" altLang="en-US" b="1" dirty="0">
              <a:solidFill>
                <a:srgbClr val="000000"/>
              </a:solidFill>
              <a:latin typeface="Arial" pitchFamily="34" charset="0"/>
            </a:endParaRPr>
          </a:p>
        </p:txBody>
      </p:sp>
    </p:spTree>
    <p:extLst>
      <p:ext uri="{BB962C8B-B14F-4D97-AF65-F5344CB8AC3E}">
        <p14:creationId xmlns:p14="http://schemas.microsoft.com/office/powerpoint/2010/main" val="1198304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03" y="3903092"/>
            <a:ext cx="8961068" cy="9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cstate="print"/>
          <a:srcRect/>
          <a:stretch>
            <a:fillRect/>
          </a:stretch>
        </p:blipFill>
        <p:spPr bwMode="auto">
          <a:xfrm>
            <a:off x="1200150" y="719435"/>
            <a:ext cx="7799388" cy="485775"/>
          </a:xfrm>
          <a:prstGeom prst="rect">
            <a:avLst/>
          </a:prstGeom>
          <a:noFill/>
          <a:ln w="9525">
            <a:noFill/>
            <a:miter lim="800000"/>
            <a:headEnd/>
            <a:tailEnd/>
          </a:ln>
        </p:spPr>
      </p:pic>
      <p:cxnSp>
        <p:nvCxnSpPr>
          <p:cNvPr id="5" name="Straight Connector 5"/>
          <p:cNvCxnSpPr>
            <a:cxnSpLocks noChangeShapeType="1"/>
          </p:cNvCxnSpPr>
          <p:nvPr/>
        </p:nvCxnSpPr>
        <p:spPr bwMode="auto">
          <a:xfrm flipH="1">
            <a:off x="733246" y="1148054"/>
            <a:ext cx="3279954" cy="2414655"/>
          </a:xfrm>
          <a:prstGeom prst="line">
            <a:avLst/>
          </a:prstGeom>
          <a:noFill/>
          <a:ln w="25400" algn="ctr">
            <a:solidFill>
              <a:schemeClr val="tx1"/>
            </a:solidFill>
            <a:round/>
            <a:headEnd/>
            <a:tailEnd/>
          </a:ln>
        </p:spPr>
      </p:cxnSp>
      <p:cxnSp>
        <p:nvCxnSpPr>
          <p:cNvPr id="6" name="Straight Connector 15"/>
          <p:cNvCxnSpPr>
            <a:cxnSpLocks noChangeShapeType="1"/>
          </p:cNvCxnSpPr>
          <p:nvPr/>
        </p:nvCxnSpPr>
        <p:spPr bwMode="auto">
          <a:xfrm flipH="1" flipV="1">
            <a:off x="4602163" y="1143293"/>
            <a:ext cx="3696448" cy="2721341"/>
          </a:xfrm>
          <a:prstGeom prst="line">
            <a:avLst/>
          </a:prstGeom>
          <a:noFill/>
          <a:ln w="25400" algn="ctr">
            <a:solidFill>
              <a:schemeClr val="tx1"/>
            </a:solidFill>
            <a:round/>
            <a:headEnd/>
            <a:tailEnd/>
          </a:ln>
        </p:spPr>
      </p:cxnSp>
      <p:sp>
        <p:nvSpPr>
          <p:cNvPr id="19" name="Text Box 4"/>
          <p:cNvSpPr txBox="1">
            <a:spLocks noChangeArrowheads="1"/>
          </p:cNvSpPr>
          <p:nvPr/>
        </p:nvSpPr>
        <p:spPr bwMode="auto">
          <a:xfrm>
            <a:off x="1005238" y="146055"/>
            <a:ext cx="7120859" cy="461665"/>
          </a:xfrm>
          <a:prstGeom prst="rect">
            <a:avLst/>
          </a:prstGeom>
          <a:noFill/>
          <a:ln w="9525">
            <a:noFill/>
            <a:miter lim="800000"/>
            <a:headEnd/>
            <a:tailEnd/>
          </a:ln>
        </p:spPr>
        <p:txBody>
          <a:bodyPr wrap="none">
            <a:spAutoFit/>
          </a:bodyPr>
          <a:lstStyle/>
          <a:p>
            <a:pPr algn="ctr"/>
            <a:r>
              <a:rPr lang="en-US" altLang="en-US" b="1" dirty="0" err="1">
                <a:solidFill>
                  <a:srgbClr val="000000"/>
                </a:solidFill>
                <a:latin typeface="Arial" pitchFamily="34" charset="0"/>
                <a:cs typeface="Arial" pitchFamily="34" charset="0"/>
              </a:rPr>
              <a:t>Germline</a:t>
            </a:r>
            <a:r>
              <a:rPr lang="en-US" altLang="en-US" b="1" dirty="0">
                <a:solidFill>
                  <a:srgbClr val="000000"/>
                </a:solidFill>
                <a:latin typeface="Arial" pitchFamily="34" charset="0"/>
                <a:cs typeface="Arial" pitchFamily="34" charset="0"/>
              </a:rPr>
              <a:t> Cbl Mutations and Noonan Syndrome</a:t>
            </a:r>
            <a:endParaRPr lang="en-US" altLang="en-US" b="1" dirty="0">
              <a:solidFill>
                <a:srgbClr val="000000"/>
              </a:solidFill>
              <a:latin typeface="Arial" pitchFamily="34" charset="0"/>
            </a:endParaRPr>
          </a:p>
        </p:txBody>
      </p:sp>
      <p:sp>
        <p:nvSpPr>
          <p:cNvPr id="20" name="AutoShape 44"/>
          <p:cNvSpPr>
            <a:spLocks noChangeArrowheads="1"/>
          </p:cNvSpPr>
          <p:nvPr/>
        </p:nvSpPr>
        <p:spPr bwMode="auto">
          <a:xfrm flipV="1">
            <a:off x="2762770" y="3969461"/>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23" name="AutoShape 44"/>
          <p:cNvSpPr>
            <a:spLocks noChangeArrowheads="1"/>
          </p:cNvSpPr>
          <p:nvPr/>
        </p:nvSpPr>
        <p:spPr bwMode="auto">
          <a:xfrm flipV="1">
            <a:off x="2762770" y="3678928"/>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25" name="AutoShape 44"/>
          <p:cNvSpPr>
            <a:spLocks noChangeArrowheads="1"/>
          </p:cNvSpPr>
          <p:nvPr/>
        </p:nvSpPr>
        <p:spPr bwMode="auto">
          <a:xfrm flipV="1">
            <a:off x="2762770" y="3582494"/>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26" name="AutoShape 44"/>
          <p:cNvSpPr>
            <a:spLocks noChangeArrowheads="1"/>
          </p:cNvSpPr>
          <p:nvPr/>
        </p:nvSpPr>
        <p:spPr bwMode="auto">
          <a:xfrm flipV="1">
            <a:off x="2762770" y="3396682"/>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28" name="AutoShape 44"/>
          <p:cNvSpPr>
            <a:spLocks noChangeArrowheads="1"/>
          </p:cNvSpPr>
          <p:nvPr/>
        </p:nvSpPr>
        <p:spPr bwMode="auto">
          <a:xfrm flipV="1">
            <a:off x="2762770" y="3116212"/>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29" name="AutoShape 44"/>
          <p:cNvSpPr>
            <a:spLocks noChangeArrowheads="1"/>
          </p:cNvSpPr>
          <p:nvPr/>
        </p:nvSpPr>
        <p:spPr bwMode="auto">
          <a:xfrm flipV="1">
            <a:off x="2762770" y="2929900"/>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30" name="AutoShape 44"/>
          <p:cNvSpPr>
            <a:spLocks noChangeArrowheads="1"/>
          </p:cNvSpPr>
          <p:nvPr/>
        </p:nvSpPr>
        <p:spPr bwMode="auto">
          <a:xfrm flipV="1">
            <a:off x="4949592" y="3969461"/>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31" name="AutoShape 44"/>
          <p:cNvSpPr>
            <a:spLocks noChangeArrowheads="1"/>
          </p:cNvSpPr>
          <p:nvPr/>
        </p:nvSpPr>
        <p:spPr bwMode="auto">
          <a:xfrm flipV="1">
            <a:off x="3905542" y="3969461"/>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32" name="AutoShape 44"/>
          <p:cNvSpPr>
            <a:spLocks noChangeArrowheads="1"/>
          </p:cNvSpPr>
          <p:nvPr/>
        </p:nvSpPr>
        <p:spPr bwMode="auto">
          <a:xfrm flipV="1">
            <a:off x="3905542" y="3769800"/>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33" name="AutoShape 44"/>
          <p:cNvSpPr>
            <a:spLocks noChangeArrowheads="1"/>
          </p:cNvSpPr>
          <p:nvPr/>
        </p:nvSpPr>
        <p:spPr bwMode="auto">
          <a:xfrm flipV="1">
            <a:off x="2762770" y="3209594"/>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34" name="AutoShape 44"/>
          <p:cNvSpPr>
            <a:spLocks noChangeArrowheads="1"/>
          </p:cNvSpPr>
          <p:nvPr/>
        </p:nvSpPr>
        <p:spPr bwMode="auto">
          <a:xfrm flipV="1">
            <a:off x="2762770" y="3864686"/>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40" name="AutoShape 44"/>
          <p:cNvSpPr>
            <a:spLocks noChangeArrowheads="1"/>
          </p:cNvSpPr>
          <p:nvPr/>
        </p:nvSpPr>
        <p:spPr bwMode="auto">
          <a:xfrm flipV="1">
            <a:off x="2762770" y="3769800"/>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41" name="AutoShape 44"/>
          <p:cNvSpPr>
            <a:spLocks noChangeArrowheads="1"/>
          </p:cNvSpPr>
          <p:nvPr/>
        </p:nvSpPr>
        <p:spPr bwMode="auto">
          <a:xfrm flipV="1">
            <a:off x="2762770" y="3491568"/>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42" name="AutoShape 44"/>
          <p:cNvSpPr>
            <a:spLocks noChangeArrowheads="1"/>
          </p:cNvSpPr>
          <p:nvPr/>
        </p:nvSpPr>
        <p:spPr bwMode="auto">
          <a:xfrm flipV="1">
            <a:off x="2762770" y="3306348"/>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43" name="AutoShape 44"/>
          <p:cNvSpPr>
            <a:spLocks noChangeArrowheads="1"/>
          </p:cNvSpPr>
          <p:nvPr/>
        </p:nvSpPr>
        <p:spPr bwMode="auto">
          <a:xfrm flipV="1">
            <a:off x="2762770" y="3024786"/>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44" name="AutoShape 44"/>
          <p:cNvSpPr>
            <a:spLocks noChangeArrowheads="1"/>
          </p:cNvSpPr>
          <p:nvPr/>
        </p:nvSpPr>
        <p:spPr bwMode="auto">
          <a:xfrm flipV="1">
            <a:off x="2762770" y="2832146"/>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45" name="AutoShape 44"/>
          <p:cNvSpPr>
            <a:spLocks noChangeArrowheads="1"/>
          </p:cNvSpPr>
          <p:nvPr/>
        </p:nvSpPr>
        <p:spPr bwMode="auto">
          <a:xfrm flipV="1">
            <a:off x="5990700" y="3969461"/>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46" name="AutoShape 44"/>
          <p:cNvSpPr>
            <a:spLocks noChangeArrowheads="1"/>
          </p:cNvSpPr>
          <p:nvPr/>
        </p:nvSpPr>
        <p:spPr bwMode="auto">
          <a:xfrm flipV="1">
            <a:off x="3905250" y="3864686"/>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47" name="AutoShape 44"/>
          <p:cNvSpPr>
            <a:spLocks noChangeArrowheads="1"/>
          </p:cNvSpPr>
          <p:nvPr/>
        </p:nvSpPr>
        <p:spPr bwMode="auto">
          <a:xfrm flipV="1">
            <a:off x="5647800" y="3969461"/>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48" name="AutoShape 44"/>
          <p:cNvSpPr>
            <a:spLocks noChangeArrowheads="1"/>
          </p:cNvSpPr>
          <p:nvPr/>
        </p:nvSpPr>
        <p:spPr bwMode="auto">
          <a:xfrm flipV="1">
            <a:off x="5133742" y="3969461"/>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49" name="AutoShape 44"/>
          <p:cNvSpPr>
            <a:spLocks noChangeArrowheads="1"/>
          </p:cNvSpPr>
          <p:nvPr/>
        </p:nvSpPr>
        <p:spPr bwMode="auto">
          <a:xfrm flipV="1">
            <a:off x="3546242" y="3969461"/>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50" name="AutoShape 44"/>
          <p:cNvSpPr>
            <a:spLocks noChangeArrowheads="1"/>
          </p:cNvSpPr>
          <p:nvPr/>
        </p:nvSpPr>
        <p:spPr bwMode="auto">
          <a:xfrm flipV="1">
            <a:off x="7082900" y="3969461"/>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51" name="AutoShape 44"/>
          <p:cNvSpPr>
            <a:spLocks noChangeArrowheads="1"/>
          </p:cNvSpPr>
          <p:nvPr/>
        </p:nvSpPr>
        <p:spPr bwMode="auto">
          <a:xfrm flipV="1">
            <a:off x="4422250" y="3969461"/>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52" name="AutoShape 44"/>
          <p:cNvSpPr>
            <a:spLocks noChangeArrowheads="1"/>
          </p:cNvSpPr>
          <p:nvPr/>
        </p:nvSpPr>
        <p:spPr bwMode="auto">
          <a:xfrm flipV="1">
            <a:off x="3717400" y="3969461"/>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53" name="AutoShape 44"/>
          <p:cNvSpPr>
            <a:spLocks noChangeArrowheads="1"/>
          </p:cNvSpPr>
          <p:nvPr/>
        </p:nvSpPr>
        <p:spPr bwMode="auto">
          <a:xfrm flipV="1">
            <a:off x="2428350" y="3969461"/>
            <a:ext cx="88900" cy="92075"/>
          </a:xfrm>
          <a:prstGeom prst="triangle">
            <a:avLst>
              <a:gd name="adj" fmla="val 50000"/>
            </a:avLst>
          </a:prstGeom>
          <a:solidFill>
            <a:schemeClr val="tx1"/>
          </a:solidFill>
          <a:ln w="9525">
            <a:solidFill>
              <a:schemeClr val="tx1"/>
            </a:solidFill>
            <a:miter lim="800000"/>
            <a:headEnd/>
            <a:tailEnd/>
          </a:ln>
        </p:spPr>
        <p:txBody>
          <a:bodyPr wrap="none" anchor="ctr"/>
          <a:lstStyle/>
          <a:p>
            <a:endParaRPr lang="en-US"/>
          </a:p>
        </p:txBody>
      </p:sp>
      <p:grpSp>
        <p:nvGrpSpPr>
          <p:cNvPr id="54" name="Group 151"/>
          <p:cNvGrpSpPr>
            <a:grpSpLocks/>
          </p:cNvGrpSpPr>
          <p:nvPr/>
        </p:nvGrpSpPr>
        <p:grpSpPr bwMode="auto">
          <a:xfrm>
            <a:off x="2303148" y="5039156"/>
            <a:ext cx="3949657" cy="79375"/>
            <a:chOff x="1551" y="2250"/>
            <a:chExt cx="2985" cy="48"/>
          </a:xfrm>
        </p:grpSpPr>
        <p:sp>
          <p:nvSpPr>
            <p:cNvPr id="55" name="Line 145"/>
            <p:cNvSpPr>
              <a:spLocks noChangeShapeType="1"/>
            </p:cNvSpPr>
            <p:nvPr/>
          </p:nvSpPr>
          <p:spPr bwMode="auto">
            <a:xfrm flipV="1">
              <a:off x="1554" y="2271"/>
              <a:ext cx="2982" cy="6"/>
            </a:xfrm>
            <a:prstGeom prst="line">
              <a:avLst/>
            </a:prstGeom>
            <a:noFill/>
            <a:ln w="25400">
              <a:solidFill>
                <a:schemeClr val="tx1"/>
              </a:solidFill>
              <a:round/>
              <a:headEnd/>
              <a:tailEnd/>
            </a:ln>
          </p:spPr>
          <p:txBody>
            <a:bodyPr/>
            <a:lstStyle/>
            <a:p>
              <a:endParaRPr lang="en-US"/>
            </a:p>
          </p:txBody>
        </p:sp>
        <p:sp>
          <p:nvSpPr>
            <p:cNvPr id="56" name="Line 149"/>
            <p:cNvSpPr>
              <a:spLocks noChangeShapeType="1"/>
            </p:cNvSpPr>
            <p:nvPr/>
          </p:nvSpPr>
          <p:spPr bwMode="auto">
            <a:xfrm>
              <a:off x="4536" y="2250"/>
              <a:ext cx="0" cy="48"/>
            </a:xfrm>
            <a:prstGeom prst="line">
              <a:avLst/>
            </a:prstGeom>
            <a:noFill/>
            <a:ln w="25400">
              <a:solidFill>
                <a:schemeClr val="tx1"/>
              </a:solidFill>
              <a:round/>
              <a:headEnd/>
              <a:tailEnd/>
            </a:ln>
          </p:spPr>
          <p:txBody>
            <a:bodyPr/>
            <a:lstStyle/>
            <a:p>
              <a:endParaRPr lang="en-US"/>
            </a:p>
          </p:txBody>
        </p:sp>
        <p:sp>
          <p:nvSpPr>
            <p:cNvPr id="57" name="Line 150"/>
            <p:cNvSpPr>
              <a:spLocks noChangeShapeType="1"/>
            </p:cNvSpPr>
            <p:nvPr/>
          </p:nvSpPr>
          <p:spPr bwMode="auto">
            <a:xfrm>
              <a:off x="1551" y="2250"/>
              <a:ext cx="0" cy="48"/>
            </a:xfrm>
            <a:prstGeom prst="line">
              <a:avLst/>
            </a:prstGeom>
            <a:noFill/>
            <a:ln w="25400">
              <a:solidFill>
                <a:schemeClr val="tx1"/>
              </a:solidFill>
              <a:round/>
              <a:headEnd/>
              <a:tailEnd/>
            </a:ln>
          </p:spPr>
          <p:txBody>
            <a:bodyPr/>
            <a:lstStyle/>
            <a:p>
              <a:endParaRPr lang="en-US"/>
            </a:p>
          </p:txBody>
        </p:sp>
      </p:grpSp>
      <p:grpSp>
        <p:nvGrpSpPr>
          <p:cNvPr id="58" name="Group 168"/>
          <p:cNvGrpSpPr>
            <a:grpSpLocks/>
          </p:cNvGrpSpPr>
          <p:nvPr/>
        </p:nvGrpSpPr>
        <p:grpSpPr bwMode="auto">
          <a:xfrm>
            <a:off x="2303148" y="4730958"/>
            <a:ext cx="1498600" cy="79375"/>
            <a:chOff x="1824" y="2568"/>
            <a:chExt cx="144" cy="48"/>
          </a:xfrm>
        </p:grpSpPr>
        <p:sp>
          <p:nvSpPr>
            <p:cNvPr id="59" name="Line 169"/>
            <p:cNvSpPr>
              <a:spLocks noChangeShapeType="1"/>
            </p:cNvSpPr>
            <p:nvPr/>
          </p:nvSpPr>
          <p:spPr bwMode="auto">
            <a:xfrm>
              <a:off x="1968" y="2568"/>
              <a:ext cx="0" cy="48"/>
            </a:xfrm>
            <a:prstGeom prst="line">
              <a:avLst/>
            </a:prstGeom>
            <a:noFill/>
            <a:ln w="25400">
              <a:solidFill>
                <a:schemeClr val="tx1"/>
              </a:solidFill>
              <a:round/>
              <a:headEnd/>
              <a:tailEnd/>
            </a:ln>
          </p:spPr>
          <p:txBody>
            <a:bodyPr/>
            <a:lstStyle/>
            <a:p>
              <a:endParaRPr lang="en-US"/>
            </a:p>
          </p:txBody>
        </p:sp>
        <p:sp>
          <p:nvSpPr>
            <p:cNvPr id="60" name="Line 170"/>
            <p:cNvSpPr>
              <a:spLocks noChangeShapeType="1"/>
            </p:cNvSpPr>
            <p:nvPr/>
          </p:nvSpPr>
          <p:spPr bwMode="auto">
            <a:xfrm>
              <a:off x="1824" y="2568"/>
              <a:ext cx="0" cy="48"/>
            </a:xfrm>
            <a:prstGeom prst="line">
              <a:avLst/>
            </a:prstGeom>
            <a:noFill/>
            <a:ln w="25400">
              <a:solidFill>
                <a:schemeClr val="tx1"/>
              </a:solidFill>
              <a:round/>
              <a:headEnd/>
              <a:tailEnd/>
            </a:ln>
          </p:spPr>
          <p:txBody>
            <a:bodyPr/>
            <a:lstStyle/>
            <a:p>
              <a:endParaRPr lang="en-US"/>
            </a:p>
          </p:txBody>
        </p:sp>
        <p:sp>
          <p:nvSpPr>
            <p:cNvPr id="61" name="Line 171"/>
            <p:cNvSpPr>
              <a:spLocks noChangeShapeType="1"/>
            </p:cNvSpPr>
            <p:nvPr/>
          </p:nvSpPr>
          <p:spPr bwMode="auto">
            <a:xfrm>
              <a:off x="1824" y="2592"/>
              <a:ext cx="144" cy="0"/>
            </a:xfrm>
            <a:prstGeom prst="line">
              <a:avLst/>
            </a:prstGeom>
            <a:noFill/>
            <a:ln w="25400">
              <a:solidFill>
                <a:schemeClr val="tx1"/>
              </a:solidFill>
              <a:round/>
              <a:headEnd/>
              <a:tailEnd/>
            </a:ln>
          </p:spPr>
          <p:txBody>
            <a:bodyPr/>
            <a:lstStyle/>
            <a:p>
              <a:endParaRPr lang="en-US"/>
            </a:p>
          </p:txBody>
        </p:sp>
      </p:grpSp>
      <p:grpSp>
        <p:nvGrpSpPr>
          <p:cNvPr id="62" name="Group 151"/>
          <p:cNvGrpSpPr>
            <a:grpSpLocks/>
          </p:cNvGrpSpPr>
          <p:nvPr/>
        </p:nvGrpSpPr>
        <p:grpSpPr bwMode="auto">
          <a:xfrm>
            <a:off x="6250896" y="5482286"/>
            <a:ext cx="2424503" cy="79375"/>
            <a:chOff x="1551" y="2250"/>
            <a:chExt cx="2985" cy="48"/>
          </a:xfrm>
        </p:grpSpPr>
        <p:sp>
          <p:nvSpPr>
            <p:cNvPr id="63" name="Line 145"/>
            <p:cNvSpPr>
              <a:spLocks noChangeShapeType="1"/>
            </p:cNvSpPr>
            <p:nvPr/>
          </p:nvSpPr>
          <p:spPr bwMode="auto">
            <a:xfrm flipV="1">
              <a:off x="1554" y="2271"/>
              <a:ext cx="2982" cy="6"/>
            </a:xfrm>
            <a:prstGeom prst="line">
              <a:avLst/>
            </a:prstGeom>
            <a:noFill/>
            <a:ln w="25400">
              <a:solidFill>
                <a:schemeClr val="tx1"/>
              </a:solidFill>
              <a:round/>
              <a:headEnd/>
              <a:tailEnd/>
            </a:ln>
          </p:spPr>
          <p:txBody>
            <a:bodyPr/>
            <a:lstStyle/>
            <a:p>
              <a:endParaRPr lang="en-US" dirty="0"/>
            </a:p>
          </p:txBody>
        </p:sp>
        <p:sp>
          <p:nvSpPr>
            <p:cNvPr id="64" name="Line 149"/>
            <p:cNvSpPr>
              <a:spLocks noChangeShapeType="1"/>
            </p:cNvSpPr>
            <p:nvPr/>
          </p:nvSpPr>
          <p:spPr bwMode="auto">
            <a:xfrm>
              <a:off x="4536" y="2250"/>
              <a:ext cx="0" cy="48"/>
            </a:xfrm>
            <a:prstGeom prst="line">
              <a:avLst/>
            </a:prstGeom>
            <a:noFill/>
            <a:ln w="25400">
              <a:solidFill>
                <a:schemeClr val="tx1"/>
              </a:solidFill>
              <a:round/>
              <a:headEnd/>
              <a:tailEnd/>
            </a:ln>
          </p:spPr>
          <p:txBody>
            <a:bodyPr/>
            <a:lstStyle/>
            <a:p>
              <a:endParaRPr lang="en-US"/>
            </a:p>
          </p:txBody>
        </p:sp>
        <p:sp>
          <p:nvSpPr>
            <p:cNvPr id="65" name="Line 150"/>
            <p:cNvSpPr>
              <a:spLocks noChangeShapeType="1"/>
            </p:cNvSpPr>
            <p:nvPr/>
          </p:nvSpPr>
          <p:spPr bwMode="auto">
            <a:xfrm>
              <a:off x="1551" y="2250"/>
              <a:ext cx="0" cy="48"/>
            </a:xfrm>
            <a:prstGeom prst="line">
              <a:avLst/>
            </a:prstGeom>
            <a:noFill/>
            <a:ln w="25400">
              <a:solidFill>
                <a:schemeClr val="tx1"/>
              </a:solidFill>
              <a:round/>
              <a:headEnd/>
              <a:tailEnd/>
            </a:ln>
          </p:spPr>
          <p:txBody>
            <a:bodyPr/>
            <a:lstStyle/>
            <a:p>
              <a:endParaRPr lang="en-US"/>
            </a:p>
          </p:txBody>
        </p:sp>
      </p:grpSp>
      <p:grpSp>
        <p:nvGrpSpPr>
          <p:cNvPr id="66" name="Group 168"/>
          <p:cNvGrpSpPr>
            <a:grpSpLocks/>
          </p:cNvGrpSpPr>
          <p:nvPr/>
        </p:nvGrpSpPr>
        <p:grpSpPr bwMode="auto">
          <a:xfrm>
            <a:off x="6250896" y="4846356"/>
            <a:ext cx="1498600" cy="79375"/>
            <a:chOff x="1824" y="2568"/>
            <a:chExt cx="144" cy="48"/>
          </a:xfrm>
        </p:grpSpPr>
        <p:sp>
          <p:nvSpPr>
            <p:cNvPr id="67" name="Line 169"/>
            <p:cNvSpPr>
              <a:spLocks noChangeShapeType="1"/>
            </p:cNvSpPr>
            <p:nvPr/>
          </p:nvSpPr>
          <p:spPr bwMode="auto">
            <a:xfrm>
              <a:off x="1968" y="2568"/>
              <a:ext cx="0" cy="48"/>
            </a:xfrm>
            <a:prstGeom prst="line">
              <a:avLst/>
            </a:prstGeom>
            <a:noFill/>
            <a:ln w="25400">
              <a:solidFill>
                <a:schemeClr val="tx1"/>
              </a:solidFill>
              <a:round/>
              <a:headEnd/>
              <a:tailEnd/>
            </a:ln>
          </p:spPr>
          <p:txBody>
            <a:bodyPr/>
            <a:lstStyle/>
            <a:p>
              <a:endParaRPr lang="en-US"/>
            </a:p>
          </p:txBody>
        </p:sp>
        <p:sp>
          <p:nvSpPr>
            <p:cNvPr id="68" name="Line 170"/>
            <p:cNvSpPr>
              <a:spLocks noChangeShapeType="1"/>
            </p:cNvSpPr>
            <p:nvPr/>
          </p:nvSpPr>
          <p:spPr bwMode="auto">
            <a:xfrm>
              <a:off x="1824" y="2568"/>
              <a:ext cx="0" cy="48"/>
            </a:xfrm>
            <a:prstGeom prst="line">
              <a:avLst/>
            </a:prstGeom>
            <a:noFill/>
            <a:ln w="25400">
              <a:solidFill>
                <a:schemeClr val="tx1"/>
              </a:solidFill>
              <a:round/>
              <a:headEnd/>
              <a:tailEnd/>
            </a:ln>
          </p:spPr>
          <p:txBody>
            <a:bodyPr/>
            <a:lstStyle/>
            <a:p>
              <a:endParaRPr lang="en-US"/>
            </a:p>
          </p:txBody>
        </p:sp>
        <p:sp>
          <p:nvSpPr>
            <p:cNvPr id="69" name="Line 171"/>
            <p:cNvSpPr>
              <a:spLocks noChangeShapeType="1"/>
            </p:cNvSpPr>
            <p:nvPr/>
          </p:nvSpPr>
          <p:spPr bwMode="auto">
            <a:xfrm>
              <a:off x="1824" y="2592"/>
              <a:ext cx="144" cy="0"/>
            </a:xfrm>
            <a:prstGeom prst="line">
              <a:avLst/>
            </a:prstGeom>
            <a:noFill/>
            <a:ln w="25400">
              <a:solidFill>
                <a:schemeClr val="tx1"/>
              </a:solidFill>
              <a:round/>
              <a:headEnd/>
              <a:tailEnd/>
            </a:ln>
          </p:spPr>
          <p:txBody>
            <a:bodyPr/>
            <a:lstStyle/>
            <a:p>
              <a:endParaRPr lang="en-US"/>
            </a:p>
          </p:txBody>
        </p:sp>
      </p:grpSp>
      <p:grpSp>
        <p:nvGrpSpPr>
          <p:cNvPr id="70" name="Group 168"/>
          <p:cNvGrpSpPr>
            <a:grpSpLocks/>
          </p:cNvGrpSpPr>
          <p:nvPr/>
        </p:nvGrpSpPr>
        <p:grpSpPr bwMode="auto">
          <a:xfrm>
            <a:off x="6250896" y="5225662"/>
            <a:ext cx="2565400" cy="79375"/>
            <a:chOff x="1824" y="2568"/>
            <a:chExt cx="144" cy="48"/>
          </a:xfrm>
        </p:grpSpPr>
        <p:sp>
          <p:nvSpPr>
            <p:cNvPr id="71" name="Line 169"/>
            <p:cNvSpPr>
              <a:spLocks noChangeShapeType="1"/>
            </p:cNvSpPr>
            <p:nvPr/>
          </p:nvSpPr>
          <p:spPr bwMode="auto">
            <a:xfrm>
              <a:off x="1968" y="2568"/>
              <a:ext cx="0" cy="48"/>
            </a:xfrm>
            <a:prstGeom prst="line">
              <a:avLst/>
            </a:prstGeom>
            <a:noFill/>
            <a:ln w="25400">
              <a:solidFill>
                <a:schemeClr val="tx1"/>
              </a:solidFill>
              <a:round/>
              <a:headEnd/>
              <a:tailEnd/>
            </a:ln>
          </p:spPr>
          <p:txBody>
            <a:bodyPr/>
            <a:lstStyle/>
            <a:p>
              <a:endParaRPr lang="en-US"/>
            </a:p>
          </p:txBody>
        </p:sp>
        <p:sp>
          <p:nvSpPr>
            <p:cNvPr id="72" name="Line 170"/>
            <p:cNvSpPr>
              <a:spLocks noChangeShapeType="1"/>
            </p:cNvSpPr>
            <p:nvPr/>
          </p:nvSpPr>
          <p:spPr bwMode="auto">
            <a:xfrm>
              <a:off x="1824" y="2568"/>
              <a:ext cx="0" cy="48"/>
            </a:xfrm>
            <a:prstGeom prst="line">
              <a:avLst/>
            </a:prstGeom>
            <a:noFill/>
            <a:ln w="25400">
              <a:solidFill>
                <a:schemeClr val="tx1"/>
              </a:solidFill>
              <a:round/>
              <a:headEnd/>
              <a:tailEnd/>
            </a:ln>
          </p:spPr>
          <p:txBody>
            <a:bodyPr/>
            <a:lstStyle/>
            <a:p>
              <a:endParaRPr lang="en-US"/>
            </a:p>
          </p:txBody>
        </p:sp>
        <p:sp>
          <p:nvSpPr>
            <p:cNvPr id="73" name="Line 171"/>
            <p:cNvSpPr>
              <a:spLocks noChangeShapeType="1"/>
            </p:cNvSpPr>
            <p:nvPr/>
          </p:nvSpPr>
          <p:spPr bwMode="auto">
            <a:xfrm>
              <a:off x="1824" y="2592"/>
              <a:ext cx="144" cy="0"/>
            </a:xfrm>
            <a:prstGeom prst="line">
              <a:avLst/>
            </a:prstGeom>
            <a:noFill/>
            <a:ln w="25400">
              <a:solidFill>
                <a:schemeClr val="tx1"/>
              </a:solidFill>
              <a:round/>
              <a:headEnd/>
              <a:tailEnd/>
            </a:ln>
          </p:spPr>
          <p:txBody>
            <a:bodyPr/>
            <a:lstStyle/>
            <a:p>
              <a:endParaRPr lang="en-US"/>
            </a:p>
          </p:txBody>
        </p:sp>
      </p:grpSp>
      <p:sp>
        <p:nvSpPr>
          <p:cNvPr id="2" name="TextBox 1"/>
          <p:cNvSpPr txBox="1"/>
          <p:nvPr/>
        </p:nvSpPr>
        <p:spPr>
          <a:xfrm>
            <a:off x="7609765" y="4631466"/>
            <a:ext cx="304892" cy="461665"/>
          </a:xfrm>
          <a:prstGeom prst="rect">
            <a:avLst/>
          </a:prstGeom>
          <a:noFill/>
        </p:spPr>
        <p:txBody>
          <a:bodyPr wrap="none" rtlCol="0">
            <a:spAutoFit/>
          </a:bodyPr>
          <a:lstStyle/>
          <a:p>
            <a:r>
              <a:rPr lang="en-US" b="1" dirty="0">
                <a:solidFill>
                  <a:schemeClr val="tx1"/>
                </a:solidFill>
                <a:latin typeface="Arial" panose="020B0604020202020204" pitchFamily="34" charset="0"/>
                <a:cs typeface="Arial" panose="020B0604020202020204" pitchFamily="34" charset="0"/>
              </a:rPr>
              <a:t>*</a:t>
            </a:r>
          </a:p>
        </p:txBody>
      </p:sp>
      <p:sp>
        <p:nvSpPr>
          <p:cNvPr id="74" name="TextBox 73"/>
          <p:cNvSpPr txBox="1"/>
          <p:nvPr/>
        </p:nvSpPr>
        <p:spPr>
          <a:xfrm>
            <a:off x="8675399" y="4994914"/>
            <a:ext cx="304892" cy="461665"/>
          </a:xfrm>
          <a:prstGeom prst="rect">
            <a:avLst/>
          </a:prstGeom>
          <a:noFill/>
        </p:spPr>
        <p:txBody>
          <a:bodyPr wrap="none" rtlCol="0">
            <a:spAutoFit/>
          </a:bodyPr>
          <a:lstStyle/>
          <a:p>
            <a:r>
              <a:rPr lang="en-US" b="1" dirty="0">
                <a:solidFill>
                  <a:schemeClr val="tx1"/>
                </a:solidFill>
                <a:latin typeface="Arial" panose="020B0604020202020204" pitchFamily="34" charset="0"/>
                <a:cs typeface="Arial" panose="020B0604020202020204" pitchFamily="34" charset="0"/>
              </a:rPr>
              <a:t>*</a:t>
            </a:r>
          </a:p>
        </p:txBody>
      </p:sp>
      <p:sp>
        <p:nvSpPr>
          <p:cNvPr id="9" name="Rectangle 8"/>
          <p:cNvSpPr/>
          <p:nvPr/>
        </p:nvSpPr>
        <p:spPr>
          <a:xfrm>
            <a:off x="8622103" y="5456579"/>
            <a:ext cx="140897" cy="134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8069128" y="5510861"/>
            <a:ext cx="10197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p:cNvSpPr txBox="1">
            <a:spLocks noChangeArrowheads="1"/>
          </p:cNvSpPr>
          <p:nvPr/>
        </p:nvSpPr>
        <p:spPr bwMode="auto">
          <a:xfrm>
            <a:off x="4738405" y="6123195"/>
            <a:ext cx="4405595" cy="738664"/>
          </a:xfrm>
          <a:prstGeom prst="rect">
            <a:avLst/>
          </a:prstGeom>
          <a:noFill/>
          <a:ln w="9525">
            <a:noFill/>
            <a:miter lim="800000"/>
            <a:headEnd/>
            <a:tailEnd/>
          </a:ln>
        </p:spPr>
        <p:txBody>
          <a:bodyPr wrap="square">
            <a:spAutoFit/>
          </a:bodyPr>
          <a:lstStyle/>
          <a:p>
            <a:r>
              <a:rPr lang="en-US" altLang="en-US" sz="1400" b="1" dirty="0">
                <a:solidFill>
                  <a:srgbClr val="000000"/>
                </a:solidFill>
                <a:latin typeface="Arial" charset="0"/>
                <a:cs typeface="Arial" charset="0"/>
              </a:rPr>
              <a:t>Niemeyer </a:t>
            </a:r>
            <a:r>
              <a:rPr lang="en-US" altLang="en-US" sz="1400" b="1" i="1" dirty="0">
                <a:solidFill>
                  <a:srgbClr val="000000"/>
                </a:solidFill>
                <a:latin typeface="Arial" charset="0"/>
                <a:cs typeface="Arial" charset="0"/>
              </a:rPr>
              <a:t>et al.</a:t>
            </a:r>
            <a:r>
              <a:rPr lang="en-US" altLang="en-US" sz="1400" b="1" dirty="0">
                <a:solidFill>
                  <a:srgbClr val="000000"/>
                </a:solidFill>
                <a:latin typeface="Arial" charset="0"/>
                <a:cs typeface="Arial" charset="0"/>
              </a:rPr>
              <a:t>, Nature Genetics 42;794-800, 2010</a:t>
            </a:r>
          </a:p>
          <a:p>
            <a:r>
              <a:rPr lang="en-US" altLang="en-US" sz="1400" b="1" dirty="0" err="1">
                <a:solidFill>
                  <a:srgbClr val="000000"/>
                </a:solidFill>
                <a:latin typeface="Arial" charset="0"/>
                <a:cs typeface="Arial" charset="0"/>
              </a:rPr>
              <a:t>Martinelli</a:t>
            </a:r>
            <a:r>
              <a:rPr lang="en-US" altLang="en-US" sz="1400" b="1" dirty="0">
                <a:solidFill>
                  <a:srgbClr val="000000"/>
                </a:solidFill>
                <a:latin typeface="Arial" charset="0"/>
                <a:cs typeface="Arial" charset="0"/>
              </a:rPr>
              <a:t> </a:t>
            </a:r>
            <a:r>
              <a:rPr lang="en-US" altLang="en-US" sz="1400" b="1" i="1" dirty="0">
                <a:solidFill>
                  <a:srgbClr val="000000"/>
                </a:solidFill>
                <a:latin typeface="Arial" charset="0"/>
                <a:cs typeface="Arial" charset="0"/>
              </a:rPr>
              <a:t>et al.</a:t>
            </a:r>
            <a:r>
              <a:rPr lang="en-US" altLang="en-US" sz="1400" b="1" dirty="0">
                <a:solidFill>
                  <a:srgbClr val="000000"/>
                </a:solidFill>
                <a:latin typeface="Arial" charset="0"/>
                <a:cs typeface="Arial" charset="0"/>
              </a:rPr>
              <a:t>, Am J Hum Gen 87;250-257, 2010</a:t>
            </a:r>
          </a:p>
          <a:p>
            <a:r>
              <a:rPr lang="en-US" altLang="en-US" sz="1400" b="1" dirty="0">
                <a:solidFill>
                  <a:srgbClr val="000000"/>
                </a:solidFill>
                <a:latin typeface="Arial" charset="0"/>
                <a:cs typeface="Arial" charset="0"/>
              </a:rPr>
              <a:t>Perez </a:t>
            </a:r>
            <a:r>
              <a:rPr lang="en-US" altLang="en-US" sz="1400" b="1" i="1" dirty="0">
                <a:solidFill>
                  <a:srgbClr val="000000"/>
                </a:solidFill>
                <a:latin typeface="Arial" charset="0"/>
                <a:cs typeface="Arial" charset="0"/>
              </a:rPr>
              <a:t>et al.</a:t>
            </a:r>
            <a:r>
              <a:rPr lang="en-US" altLang="en-US" sz="1400" b="1" dirty="0">
                <a:solidFill>
                  <a:srgbClr val="000000"/>
                </a:solidFill>
                <a:latin typeface="Arial" charset="0"/>
                <a:cs typeface="Arial" charset="0"/>
              </a:rPr>
              <a:t>, J Med Genetics 47, 686-691, 2010</a:t>
            </a:r>
          </a:p>
        </p:txBody>
      </p:sp>
    </p:spTree>
    <p:extLst>
      <p:ext uri="{BB962C8B-B14F-4D97-AF65-F5344CB8AC3E}">
        <p14:creationId xmlns:p14="http://schemas.microsoft.com/office/powerpoint/2010/main" val="791268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4"/>
          <p:cNvSpPr txBox="1">
            <a:spLocks noChangeArrowheads="1"/>
          </p:cNvSpPr>
          <p:nvPr/>
        </p:nvSpPr>
        <p:spPr bwMode="auto">
          <a:xfrm>
            <a:off x="2128327" y="212730"/>
            <a:ext cx="4874668" cy="461665"/>
          </a:xfrm>
          <a:prstGeom prst="rect">
            <a:avLst/>
          </a:prstGeom>
          <a:noFill/>
          <a:ln w="9525">
            <a:noFill/>
            <a:miter lim="800000"/>
            <a:headEnd/>
            <a:tailEnd/>
          </a:ln>
        </p:spPr>
        <p:txBody>
          <a:bodyPr wrap="none">
            <a:spAutoFit/>
          </a:bodyPr>
          <a:lstStyle/>
          <a:p>
            <a:pPr algn="ctr"/>
            <a:r>
              <a:rPr lang="en-US" altLang="en-US" b="1" dirty="0">
                <a:solidFill>
                  <a:srgbClr val="000000"/>
                </a:solidFill>
                <a:latin typeface="Arial" pitchFamily="34" charset="0"/>
                <a:cs typeface="Arial" pitchFamily="34" charset="0"/>
              </a:rPr>
              <a:t>Cbl Mutations and Solid Tumors</a:t>
            </a:r>
            <a:endParaRPr lang="en-US" altLang="en-US" b="1" dirty="0">
              <a:solidFill>
                <a:srgbClr val="000000"/>
              </a:solidFill>
              <a:latin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5"/>
          <p:cNvSpPr txBox="1">
            <a:spLocks noChangeArrowheads="1"/>
          </p:cNvSpPr>
          <p:nvPr/>
        </p:nvSpPr>
        <p:spPr bwMode="auto">
          <a:xfrm>
            <a:off x="1599243" y="109538"/>
            <a:ext cx="5953489" cy="461665"/>
          </a:xfrm>
          <a:prstGeom prst="rect">
            <a:avLst/>
          </a:prstGeom>
          <a:noFill/>
          <a:ln w="9525">
            <a:noFill/>
            <a:miter lim="800000"/>
            <a:headEnd/>
            <a:tailEnd/>
          </a:ln>
        </p:spPr>
        <p:txBody>
          <a:bodyPr wrap="none">
            <a:spAutoFit/>
          </a:bodyPr>
          <a:lstStyle/>
          <a:p>
            <a:pPr eaLnBrk="1" hangingPunct="1"/>
            <a:r>
              <a:rPr lang="en-US" altLang="en-US" b="1" dirty="0">
                <a:solidFill>
                  <a:prstClr val="black"/>
                </a:solidFill>
                <a:latin typeface="Arial" charset="0"/>
                <a:cs typeface="Arial" charset="0"/>
              </a:rPr>
              <a:t>Cbl Family Mutations in Human Tumors</a:t>
            </a:r>
          </a:p>
        </p:txBody>
      </p:sp>
      <p:pic>
        <p:nvPicPr>
          <p:cNvPr id="105475" name="Picture 2"/>
          <p:cNvPicPr>
            <a:picLocks noChangeAspect="1" noChangeArrowheads="1"/>
          </p:cNvPicPr>
          <p:nvPr/>
        </p:nvPicPr>
        <p:blipFill>
          <a:blip r:embed="rId2" cstate="print"/>
          <a:srcRect/>
          <a:stretch>
            <a:fillRect/>
          </a:stretch>
        </p:blipFill>
        <p:spPr bwMode="auto">
          <a:xfrm>
            <a:off x="1116188" y="558801"/>
            <a:ext cx="6029686" cy="4642141"/>
          </a:xfrm>
          <a:prstGeom prst="rect">
            <a:avLst/>
          </a:prstGeom>
          <a:noFill/>
          <a:ln w="9525">
            <a:noFill/>
            <a:miter lim="800000"/>
            <a:headEnd/>
            <a:tailEnd/>
          </a:ln>
        </p:spPr>
      </p:pic>
      <p:pic>
        <p:nvPicPr>
          <p:cNvPr id="105476" name="Picture 14"/>
          <p:cNvPicPr>
            <a:picLocks noChangeAspect="1" noChangeArrowheads="1"/>
          </p:cNvPicPr>
          <p:nvPr/>
        </p:nvPicPr>
        <p:blipFill>
          <a:blip r:embed="rId3" cstate="print"/>
          <a:srcRect/>
          <a:stretch>
            <a:fillRect/>
          </a:stretch>
        </p:blipFill>
        <p:spPr bwMode="auto">
          <a:xfrm>
            <a:off x="7167034" y="2047875"/>
            <a:ext cx="1976966" cy="974725"/>
          </a:xfrm>
          <a:prstGeom prst="rect">
            <a:avLst/>
          </a:prstGeom>
          <a:noFill/>
          <a:ln w="9525">
            <a:noFill/>
            <a:miter lim="800000"/>
            <a:headEnd/>
            <a:tailEnd/>
          </a:ln>
        </p:spPr>
      </p:pic>
    </p:spTree>
    <p:extLst>
      <p:ext uri="{BB962C8B-B14F-4D97-AF65-F5344CB8AC3E}">
        <p14:creationId xmlns:p14="http://schemas.microsoft.com/office/powerpoint/2010/main" val="1593901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4"/>
          <p:cNvSpPr txBox="1">
            <a:spLocks noChangeArrowheads="1"/>
          </p:cNvSpPr>
          <p:nvPr/>
        </p:nvSpPr>
        <p:spPr bwMode="auto">
          <a:xfrm>
            <a:off x="1366108" y="212730"/>
            <a:ext cx="7143302" cy="461665"/>
          </a:xfrm>
          <a:prstGeom prst="rect">
            <a:avLst/>
          </a:prstGeom>
          <a:noFill/>
          <a:ln w="9525">
            <a:noFill/>
            <a:miter lim="800000"/>
            <a:headEnd/>
            <a:tailEnd/>
          </a:ln>
        </p:spPr>
        <p:txBody>
          <a:bodyPr wrap="none">
            <a:spAutoFit/>
          </a:bodyPr>
          <a:lstStyle/>
          <a:p>
            <a:pPr algn="ctr"/>
            <a:r>
              <a:rPr lang="en-US" altLang="en-US" b="1" dirty="0">
                <a:solidFill>
                  <a:srgbClr val="000000"/>
                </a:solidFill>
                <a:latin typeface="Arial" pitchFamily="34" charset="0"/>
                <a:cs typeface="Arial" pitchFamily="34" charset="0"/>
              </a:rPr>
              <a:t>Analysis of </a:t>
            </a:r>
            <a:r>
              <a:rPr lang="en-US" altLang="en-US" b="1" dirty="0" err="1">
                <a:solidFill>
                  <a:srgbClr val="000000"/>
                </a:solidFill>
                <a:latin typeface="Arial" pitchFamily="34" charset="0"/>
                <a:cs typeface="Arial" pitchFamily="34" charset="0"/>
              </a:rPr>
              <a:t>Cbl</a:t>
            </a:r>
            <a:r>
              <a:rPr lang="en-US" altLang="en-US" b="1" dirty="0">
                <a:solidFill>
                  <a:srgbClr val="000000"/>
                </a:solidFill>
                <a:latin typeface="Arial" pitchFamily="34" charset="0"/>
                <a:cs typeface="Arial" pitchFamily="34" charset="0"/>
              </a:rPr>
              <a:t> Mutations from Human Cancers</a:t>
            </a:r>
            <a:endParaRPr lang="en-US" altLang="en-US" b="1" dirty="0">
              <a:solidFill>
                <a:srgbClr val="000000"/>
              </a:solidFill>
              <a:latin typeface="Arial" pitchFamily="34" charset="0"/>
            </a:endParaRPr>
          </a:p>
        </p:txBody>
      </p:sp>
      <p:sp>
        <p:nvSpPr>
          <p:cNvPr id="19" name="Text Box 4"/>
          <p:cNvSpPr txBox="1">
            <a:spLocks noChangeArrowheads="1"/>
          </p:cNvSpPr>
          <p:nvPr/>
        </p:nvSpPr>
        <p:spPr bwMode="auto">
          <a:xfrm>
            <a:off x="2642458" y="746130"/>
            <a:ext cx="2680542" cy="1200329"/>
          </a:xfrm>
          <a:prstGeom prst="rect">
            <a:avLst/>
          </a:prstGeom>
          <a:noFill/>
          <a:ln w="9525">
            <a:noFill/>
            <a:miter lim="800000"/>
            <a:headEnd/>
            <a:tailEnd/>
          </a:ln>
        </p:spPr>
        <p:txBody>
          <a:bodyPr wrap="none">
            <a:spAutoFit/>
          </a:bodyPr>
          <a:lstStyle/>
          <a:p>
            <a:r>
              <a:rPr lang="en-US" altLang="en-US" b="1" dirty="0">
                <a:solidFill>
                  <a:srgbClr val="000000"/>
                </a:solidFill>
                <a:latin typeface="Arial" pitchFamily="34" charset="0"/>
                <a:cs typeface="Arial" pitchFamily="34" charset="0"/>
              </a:rPr>
              <a:t>Anna </a:t>
            </a:r>
            <a:r>
              <a:rPr lang="en-US" altLang="en-US" b="1" dirty="0" err="1">
                <a:solidFill>
                  <a:srgbClr val="000000"/>
                </a:solidFill>
                <a:latin typeface="Arial" pitchFamily="34" charset="0"/>
                <a:cs typeface="Arial" pitchFamily="34" charset="0"/>
              </a:rPr>
              <a:t>Panchenko</a:t>
            </a:r>
            <a:endParaRPr lang="en-US" altLang="en-US" b="1" dirty="0">
              <a:solidFill>
                <a:srgbClr val="000000"/>
              </a:solidFill>
              <a:latin typeface="Arial" pitchFamily="34" charset="0"/>
              <a:cs typeface="Arial" pitchFamily="34" charset="0"/>
            </a:endParaRPr>
          </a:p>
          <a:p>
            <a:r>
              <a:rPr lang="en-US" altLang="en-US" b="1" dirty="0" err="1">
                <a:solidFill>
                  <a:srgbClr val="000000"/>
                </a:solidFill>
                <a:latin typeface="Arial" pitchFamily="34" charset="0"/>
                <a:cs typeface="Arial" pitchFamily="34" charset="0"/>
              </a:rPr>
              <a:t>Minghui</a:t>
            </a:r>
            <a:r>
              <a:rPr lang="en-US" altLang="en-US" b="1" dirty="0">
                <a:solidFill>
                  <a:srgbClr val="000000"/>
                </a:solidFill>
                <a:latin typeface="Arial" pitchFamily="34" charset="0"/>
                <a:cs typeface="Arial" pitchFamily="34" charset="0"/>
              </a:rPr>
              <a:t> Li</a:t>
            </a:r>
          </a:p>
          <a:p>
            <a:r>
              <a:rPr lang="en-US" altLang="en-US" b="1" dirty="0">
                <a:solidFill>
                  <a:srgbClr val="000000"/>
                </a:solidFill>
                <a:latin typeface="Arial" pitchFamily="34" charset="0"/>
                <a:cs typeface="Arial" pitchFamily="34" charset="0"/>
              </a:rPr>
              <a:t>Ben Shoemaker</a:t>
            </a:r>
          </a:p>
        </p:txBody>
      </p:sp>
    </p:spTree>
    <p:extLst>
      <p:ext uri="{BB962C8B-B14F-4D97-AF65-F5344CB8AC3E}">
        <p14:creationId xmlns:p14="http://schemas.microsoft.com/office/powerpoint/2010/main" val="38226463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0482" name="Rectangle 3"/>
          <p:cNvSpPr>
            <a:spLocks noGrp="1" noChangeArrowheads="1"/>
          </p:cNvSpPr>
          <p:nvPr>
            <p:ph type="title"/>
          </p:nvPr>
        </p:nvSpPr>
        <p:spPr>
          <a:xfrm>
            <a:off x="279400" y="0"/>
            <a:ext cx="8398933" cy="1143000"/>
          </a:xfrm>
        </p:spPr>
        <p:txBody>
          <a:bodyPr/>
          <a:lstStyle/>
          <a:p>
            <a:pPr eaLnBrk="1" hangingPunct="1">
              <a:defRPr/>
            </a:pPr>
            <a:r>
              <a:rPr lang="en-US" sz="2400" b="1" dirty="0">
                <a:latin typeface="+mn-lt"/>
              </a:rPr>
              <a:t>Model for </a:t>
            </a:r>
            <a:r>
              <a:rPr lang="en-US" sz="2400" b="1" dirty="0" err="1">
                <a:latin typeface="+mn-lt"/>
              </a:rPr>
              <a:t>Cbl</a:t>
            </a:r>
            <a:r>
              <a:rPr lang="en-US" sz="2400" b="1" dirty="0">
                <a:latin typeface="+mn-lt"/>
              </a:rPr>
              <a:t> Activation</a:t>
            </a:r>
          </a:p>
        </p:txBody>
      </p:sp>
      <p:pic>
        <p:nvPicPr>
          <p:cNvPr id="124931" name="Picture 2"/>
          <p:cNvPicPr>
            <a:picLocks noChangeAspect="1" noChangeArrowheads="1"/>
          </p:cNvPicPr>
          <p:nvPr/>
        </p:nvPicPr>
        <p:blipFill>
          <a:blip r:embed="rId2" cstate="print"/>
          <a:srcRect/>
          <a:stretch>
            <a:fillRect/>
          </a:stretch>
        </p:blipFill>
        <p:spPr bwMode="auto">
          <a:xfrm>
            <a:off x="1656645" y="1254125"/>
            <a:ext cx="5822244" cy="5146675"/>
          </a:xfrm>
          <a:prstGeom prst="rect">
            <a:avLst/>
          </a:prstGeom>
          <a:noFill/>
          <a:ln w="9525">
            <a:noFill/>
            <a:miter lim="800000"/>
            <a:headEnd/>
            <a:tailEnd/>
          </a:ln>
        </p:spPr>
      </p:pic>
      <p:sp>
        <p:nvSpPr>
          <p:cNvPr id="124932" name="TextBox 3"/>
          <p:cNvSpPr txBox="1">
            <a:spLocks noChangeArrowheads="1"/>
          </p:cNvSpPr>
          <p:nvPr/>
        </p:nvSpPr>
        <p:spPr bwMode="auto">
          <a:xfrm>
            <a:off x="5800725" y="6273802"/>
            <a:ext cx="3343275" cy="584775"/>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600" b="1" dirty="0">
                <a:solidFill>
                  <a:srgbClr val="000000"/>
                </a:solidFill>
                <a:cs typeface="Arial" charset="0"/>
              </a:rPr>
              <a:t>Dou </a:t>
            </a:r>
            <a:r>
              <a:rPr lang="en-US" sz="1600" b="1" i="1" dirty="0">
                <a:solidFill>
                  <a:srgbClr val="000000"/>
                </a:solidFill>
                <a:cs typeface="Arial" charset="0"/>
              </a:rPr>
              <a:t>et al.</a:t>
            </a:r>
            <a:r>
              <a:rPr lang="en-US" sz="1600" b="1" dirty="0">
                <a:solidFill>
                  <a:srgbClr val="000000"/>
                </a:solidFill>
                <a:cs typeface="Arial" charset="0"/>
              </a:rPr>
              <a:t>, NSMB 19, 184-93, 2012</a:t>
            </a:r>
          </a:p>
          <a:p>
            <a:pPr eaLnBrk="0" fontAlgn="base" hangingPunct="0">
              <a:spcBef>
                <a:spcPct val="0"/>
              </a:spcBef>
              <a:spcAft>
                <a:spcPct val="0"/>
              </a:spcAft>
            </a:pPr>
            <a:r>
              <a:rPr lang="en-US" sz="1600" b="1" dirty="0">
                <a:solidFill>
                  <a:srgbClr val="000000"/>
                </a:solidFill>
                <a:cs typeface="Arial" charset="0"/>
              </a:rPr>
              <a:t>Kales </a:t>
            </a:r>
            <a:r>
              <a:rPr lang="en-US" sz="1600" b="1" i="1" dirty="0">
                <a:solidFill>
                  <a:srgbClr val="000000"/>
                </a:solidFill>
                <a:cs typeface="Arial" charset="0"/>
              </a:rPr>
              <a:t>et al.,</a:t>
            </a:r>
            <a:r>
              <a:rPr lang="en-US" sz="1600" b="1" dirty="0">
                <a:solidFill>
                  <a:srgbClr val="000000"/>
                </a:solidFill>
                <a:cs typeface="Arial" charset="0"/>
              </a:rPr>
              <a:t> NSMB 19; 131-2, 2012</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530695" y="564630"/>
            <a:ext cx="1753380" cy="224672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5240095" y="474690"/>
            <a:ext cx="2046722" cy="243339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984014" y="3048000"/>
            <a:ext cx="2846743" cy="2706739"/>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4541484" y="2913090"/>
            <a:ext cx="3443945" cy="3358429"/>
          </a:xfrm>
          <a:prstGeom prst="rect">
            <a:avLst/>
          </a:prstGeom>
          <a:noFill/>
          <a:ln w="9525">
            <a:noFill/>
            <a:miter lim="800000"/>
            <a:headEnd/>
            <a:tailEnd/>
          </a:ln>
          <a:effectLst/>
        </p:spPr>
      </p:pic>
      <p:sp>
        <p:nvSpPr>
          <p:cNvPr id="7" name="TextBox 6"/>
          <p:cNvSpPr txBox="1"/>
          <p:nvPr/>
        </p:nvSpPr>
        <p:spPr>
          <a:xfrm>
            <a:off x="3409561" y="76200"/>
            <a:ext cx="2305439" cy="461665"/>
          </a:xfrm>
          <a:prstGeom prst="rect">
            <a:avLst/>
          </a:prstGeom>
          <a:noFill/>
        </p:spPr>
        <p:txBody>
          <a:bodyPr wrap="none" rtlCol="0">
            <a:spAutoFit/>
          </a:bodyPr>
          <a:lstStyle/>
          <a:p>
            <a:r>
              <a:rPr lang="en-US" sz="2400" b="1" dirty="0" err="1">
                <a:solidFill>
                  <a:schemeClr val="tx1"/>
                </a:solidFill>
                <a:latin typeface="Arial" pitchFamily="34" charset="0"/>
                <a:cs typeface="Arial" pitchFamily="34" charset="0"/>
              </a:rPr>
              <a:t>Cbl</a:t>
            </a:r>
            <a:r>
              <a:rPr lang="en-US" sz="2400" b="1" dirty="0">
                <a:solidFill>
                  <a:schemeClr val="tx1"/>
                </a:solidFill>
                <a:latin typeface="Arial" pitchFamily="34" charset="0"/>
                <a:cs typeface="Arial" pitchFamily="34" charset="0"/>
              </a:rPr>
              <a:t> Structures</a:t>
            </a:r>
          </a:p>
        </p:txBody>
      </p:sp>
      <p:sp>
        <p:nvSpPr>
          <p:cNvPr id="8" name="TextBox 3"/>
          <p:cNvSpPr txBox="1">
            <a:spLocks noChangeArrowheads="1"/>
          </p:cNvSpPr>
          <p:nvPr/>
        </p:nvSpPr>
        <p:spPr bwMode="auto">
          <a:xfrm>
            <a:off x="5992120" y="6316334"/>
            <a:ext cx="3151888" cy="523220"/>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400" b="1" dirty="0" err="1">
                <a:solidFill>
                  <a:srgbClr val="000000"/>
                </a:solidFill>
                <a:latin typeface="Arial" pitchFamily="34" charset="0"/>
                <a:cs typeface="Arial" pitchFamily="34" charset="0"/>
              </a:rPr>
              <a:t>Zheng</a:t>
            </a:r>
            <a:r>
              <a:rPr lang="en-US" sz="1400" b="1" dirty="0">
                <a:solidFill>
                  <a:srgbClr val="000000"/>
                </a:solidFill>
                <a:latin typeface="Arial" pitchFamily="34" charset="0"/>
                <a:cs typeface="Arial" pitchFamily="34" charset="0"/>
              </a:rPr>
              <a:t> </a:t>
            </a:r>
            <a:r>
              <a:rPr lang="en-US" sz="1400" b="1" i="1" dirty="0">
                <a:solidFill>
                  <a:srgbClr val="000000"/>
                </a:solidFill>
                <a:latin typeface="Arial" pitchFamily="34" charset="0"/>
                <a:cs typeface="Arial" pitchFamily="34" charset="0"/>
              </a:rPr>
              <a:t>et al.</a:t>
            </a:r>
            <a:r>
              <a:rPr lang="en-US" sz="1400" b="1" dirty="0">
                <a:solidFill>
                  <a:srgbClr val="000000"/>
                </a:solidFill>
                <a:latin typeface="Arial" pitchFamily="34" charset="0"/>
                <a:cs typeface="Arial" pitchFamily="34" charset="0"/>
              </a:rPr>
              <a:t>, Cell  102: 533-39, 1999</a:t>
            </a:r>
          </a:p>
          <a:p>
            <a:pPr eaLnBrk="0" fontAlgn="base" hangingPunct="0">
              <a:spcBef>
                <a:spcPct val="0"/>
              </a:spcBef>
              <a:spcAft>
                <a:spcPct val="0"/>
              </a:spcAft>
            </a:pPr>
            <a:r>
              <a:rPr lang="en-US" sz="1400" b="1" dirty="0">
                <a:solidFill>
                  <a:srgbClr val="000000"/>
                </a:solidFill>
                <a:latin typeface="Arial" pitchFamily="34" charset="0"/>
                <a:cs typeface="Arial" pitchFamily="34" charset="0"/>
              </a:rPr>
              <a:t>Dou </a:t>
            </a:r>
            <a:r>
              <a:rPr lang="en-US" sz="1400" b="1" i="1" dirty="0">
                <a:solidFill>
                  <a:srgbClr val="000000"/>
                </a:solidFill>
                <a:latin typeface="Arial" pitchFamily="34" charset="0"/>
                <a:cs typeface="Arial" pitchFamily="34" charset="0"/>
              </a:rPr>
              <a:t>et al.</a:t>
            </a:r>
            <a:r>
              <a:rPr lang="en-US" sz="1400" b="1" dirty="0">
                <a:solidFill>
                  <a:srgbClr val="000000"/>
                </a:solidFill>
                <a:latin typeface="Arial" pitchFamily="34" charset="0"/>
                <a:cs typeface="Arial" pitchFamily="34" charset="0"/>
              </a:rPr>
              <a:t>, NSMB 19: 184-93, 2012</a:t>
            </a:r>
          </a:p>
        </p:txBody>
      </p:sp>
      <p:sp>
        <p:nvSpPr>
          <p:cNvPr id="9" name="Rectangle 8"/>
          <p:cNvSpPr/>
          <p:nvPr/>
        </p:nvSpPr>
        <p:spPr>
          <a:xfrm>
            <a:off x="6592186" y="499730"/>
            <a:ext cx="786809" cy="595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61907" y="2725479"/>
            <a:ext cx="1353889" cy="595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6428" y="4111256"/>
            <a:ext cx="786809" cy="1119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27049" y="3147236"/>
            <a:ext cx="510363" cy="375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52658" y="4224669"/>
            <a:ext cx="510363" cy="375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3721396" y="1807535"/>
            <a:ext cx="11589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3540642" y="2296633"/>
            <a:ext cx="1711843" cy="11908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84428" y="4128977"/>
            <a:ext cx="115894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4"/>
          <p:cNvSpPr txBox="1">
            <a:spLocks noChangeArrowheads="1"/>
          </p:cNvSpPr>
          <p:nvPr/>
        </p:nvSpPr>
        <p:spPr bwMode="auto">
          <a:xfrm>
            <a:off x="1366108" y="212730"/>
            <a:ext cx="7143302" cy="461665"/>
          </a:xfrm>
          <a:prstGeom prst="rect">
            <a:avLst/>
          </a:prstGeom>
          <a:noFill/>
          <a:ln w="9525">
            <a:noFill/>
            <a:miter lim="800000"/>
            <a:headEnd/>
            <a:tailEnd/>
          </a:ln>
        </p:spPr>
        <p:txBody>
          <a:bodyPr wrap="none">
            <a:spAutoFit/>
          </a:bodyPr>
          <a:lstStyle/>
          <a:p>
            <a:pPr algn="ctr"/>
            <a:r>
              <a:rPr lang="en-US" altLang="en-US" b="1" dirty="0">
                <a:solidFill>
                  <a:srgbClr val="000000"/>
                </a:solidFill>
                <a:latin typeface="Arial" pitchFamily="34" charset="0"/>
                <a:cs typeface="Arial" pitchFamily="34" charset="0"/>
              </a:rPr>
              <a:t>Analysis of </a:t>
            </a:r>
            <a:r>
              <a:rPr lang="en-US" altLang="en-US" b="1" dirty="0" err="1">
                <a:solidFill>
                  <a:srgbClr val="000000"/>
                </a:solidFill>
                <a:latin typeface="Arial" pitchFamily="34" charset="0"/>
                <a:cs typeface="Arial" pitchFamily="34" charset="0"/>
              </a:rPr>
              <a:t>Cbl</a:t>
            </a:r>
            <a:r>
              <a:rPr lang="en-US" altLang="en-US" b="1" dirty="0">
                <a:solidFill>
                  <a:srgbClr val="000000"/>
                </a:solidFill>
                <a:latin typeface="Arial" pitchFamily="34" charset="0"/>
                <a:cs typeface="Arial" pitchFamily="34" charset="0"/>
              </a:rPr>
              <a:t> Mutations from Human Cancers</a:t>
            </a:r>
            <a:endParaRPr lang="en-US" altLang="en-US" b="1" dirty="0">
              <a:solidFill>
                <a:srgbClr val="000000"/>
              </a:solidFill>
              <a:latin typeface="Arial" pitchFamily="34" charset="0"/>
            </a:endParaRPr>
          </a:p>
        </p:txBody>
      </p:sp>
      <p:sp>
        <p:nvSpPr>
          <p:cNvPr id="19" name="Text Box 4"/>
          <p:cNvSpPr txBox="1">
            <a:spLocks noChangeArrowheads="1"/>
          </p:cNvSpPr>
          <p:nvPr/>
        </p:nvSpPr>
        <p:spPr bwMode="auto">
          <a:xfrm>
            <a:off x="2642458" y="746130"/>
            <a:ext cx="2967479" cy="1015663"/>
          </a:xfrm>
          <a:prstGeom prst="rect">
            <a:avLst/>
          </a:prstGeom>
          <a:noFill/>
          <a:ln w="9525">
            <a:noFill/>
            <a:miter lim="800000"/>
            <a:headEnd/>
            <a:tailEnd/>
          </a:ln>
        </p:spPr>
        <p:txBody>
          <a:bodyPr wrap="none">
            <a:spAutoFit/>
          </a:bodyPr>
          <a:lstStyle/>
          <a:p>
            <a:r>
              <a:rPr lang="en-US" altLang="en-US" sz="2000" b="1" dirty="0">
                <a:solidFill>
                  <a:srgbClr val="000000"/>
                </a:solidFill>
                <a:latin typeface="Arial" pitchFamily="34" charset="0"/>
                <a:cs typeface="Arial" pitchFamily="34" charset="0"/>
              </a:rPr>
              <a:t>Anna </a:t>
            </a:r>
            <a:r>
              <a:rPr lang="en-US" altLang="en-US" sz="2000" b="1" dirty="0" err="1">
                <a:solidFill>
                  <a:srgbClr val="000000"/>
                </a:solidFill>
                <a:latin typeface="Arial" pitchFamily="34" charset="0"/>
                <a:cs typeface="Arial" pitchFamily="34" charset="0"/>
              </a:rPr>
              <a:t>Panchenko</a:t>
            </a:r>
            <a:r>
              <a:rPr lang="en-US" altLang="en-US" sz="2000" b="1" dirty="0">
                <a:solidFill>
                  <a:srgbClr val="000000"/>
                </a:solidFill>
                <a:latin typeface="Arial" pitchFamily="34" charset="0"/>
                <a:cs typeface="Arial" pitchFamily="34" charset="0"/>
              </a:rPr>
              <a:t> NCBI</a:t>
            </a:r>
          </a:p>
          <a:p>
            <a:r>
              <a:rPr lang="en-US" altLang="en-US" sz="2000" b="1" dirty="0" err="1">
                <a:solidFill>
                  <a:srgbClr val="000000"/>
                </a:solidFill>
                <a:latin typeface="Arial" pitchFamily="34" charset="0"/>
                <a:cs typeface="Arial" pitchFamily="34" charset="0"/>
              </a:rPr>
              <a:t>Minghui</a:t>
            </a:r>
            <a:r>
              <a:rPr lang="en-US" altLang="en-US" sz="2000" b="1" dirty="0">
                <a:solidFill>
                  <a:srgbClr val="000000"/>
                </a:solidFill>
                <a:latin typeface="Arial" pitchFamily="34" charset="0"/>
                <a:cs typeface="Arial" pitchFamily="34" charset="0"/>
              </a:rPr>
              <a:t> Li</a:t>
            </a:r>
          </a:p>
          <a:p>
            <a:r>
              <a:rPr lang="en-US" altLang="en-US" sz="2000" b="1" dirty="0">
                <a:solidFill>
                  <a:srgbClr val="000000"/>
                </a:solidFill>
                <a:latin typeface="Arial" pitchFamily="34" charset="0"/>
                <a:cs typeface="Arial" pitchFamily="34" charset="0"/>
              </a:rPr>
              <a:t>Ben Shoemaker</a:t>
            </a:r>
          </a:p>
        </p:txBody>
      </p:sp>
      <p:sp>
        <p:nvSpPr>
          <p:cNvPr id="7" name="TextBox 1"/>
          <p:cNvSpPr txBox="1">
            <a:spLocks noChangeArrowheads="1"/>
          </p:cNvSpPr>
          <p:nvPr/>
        </p:nvSpPr>
        <p:spPr bwMode="auto">
          <a:xfrm>
            <a:off x="5609937" y="6549936"/>
            <a:ext cx="3549593" cy="307777"/>
          </a:xfrm>
          <a:prstGeom prst="rect">
            <a:avLst/>
          </a:prstGeom>
          <a:noFill/>
          <a:ln w="9525">
            <a:noFill/>
            <a:miter lim="800000"/>
            <a:headEnd/>
            <a:tailEnd/>
          </a:ln>
        </p:spPr>
        <p:txBody>
          <a:bodyPr wrap="square">
            <a:spAutoFit/>
          </a:bodyPr>
          <a:lstStyle/>
          <a:p>
            <a:r>
              <a:rPr lang="en-US" altLang="en-US" sz="1400" b="1" dirty="0">
                <a:solidFill>
                  <a:srgbClr val="000000"/>
                </a:solidFill>
                <a:latin typeface="Arial" charset="0"/>
                <a:cs typeface="Arial" charset="0"/>
              </a:rPr>
              <a:t>Li </a:t>
            </a:r>
            <a:r>
              <a:rPr lang="en-US" altLang="en-US" sz="1400" b="1" i="1" dirty="0">
                <a:solidFill>
                  <a:srgbClr val="000000"/>
                </a:solidFill>
                <a:latin typeface="Arial" charset="0"/>
                <a:cs typeface="Arial" charset="0"/>
              </a:rPr>
              <a:t>et al., </a:t>
            </a:r>
            <a:r>
              <a:rPr lang="en-US" altLang="en-US" sz="1400" b="1" dirty="0">
                <a:solidFill>
                  <a:srgbClr val="000000"/>
                </a:solidFill>
                <a:latin typeface="Arial" charset="0"/>
                <a:cs typeface="Arial" charset="0"/>
              </a:rPr>
              <a:t>Cancer Research </a:t>
            </a:r>
            <a:r>
              <a:rPr lang="de-DE" altLang="en-US" sz="1400" b="1" dirty="0">
                <a:solidFill>
                  <a:srgbClr val="000000"/>
                </a:solidFill>
                <a:latin typeface="Arial" charset="0"/>
                <a:cs typeface="Arial" charset="0"/>
              </a:rPr>
              <a:t>76: 571, 2017</a:t>
            </a:r>
          </a:p>
        </p:txBody>
      </p:sp>
      <p:pic>
        <p:nvPicPr>
          <p:cNvPr id="4" name="Picture 3"/>
          <p:cNvPicPr>
            <a:picLocks noChangeAspect="1"/>
          </p:cNvPicPr>
          <p:nvPr/>
        </p:nvPicPr>
        <p:blipFill>
          <a:blip r:embed="rId3"/>
          <a:stretch>
            <a:fillRect/>
          </a:stretch>
        </p:blipFill>
        <p:spPr>
          <a:xfrm>
            <a:off x="724451" y="3889575"/>
            <a:ext cx="4620526" cy="533400"/>
          </a:xfrm>
          <a:prstGeom prst="rect">
            <a:avLst/>
          </a:prstGeom>
        </p:spPr>
      </p:pic>
      <p:pic>
        <p:nvPicPr>
          <p:cNvPr id="5" name="Picture 4"/>
          <p:cNvPicPr>
            <a:picLocks noChangeAspect="1"/>
          </p:cNvPicPr>
          <p:nvPr/>
        </p:nvPicPr>
        <p:blipFill>
          <a:blip r:embed="rId4"/>
          <a:stretch>
            <a:fillRect/>
          </a:stretch>
        </p:blipFill>
        <p:spPr>
          <a:xfrm>
            <a:off x="454661" y="4310719"/>
            <a:ext cx="3300376" cy="584200"/>
          </a:xfrm>
          <a:prstGeom prst="rect">
            <a:avLst/>
          </a:prstGeom>
        </p:spPr>
      </p:pic>
      <p:pic>
        <p:nvPicPr>
          <p:cNvPr id="6" name="Picture 5"/>
          <p:cNvPicPr>
            <a:picLocks noChangeAspect="1"/>
          </p:cNvPicPr>
          <p:nvPr/>
        </p:nvPicPr>
        <p:blipFill>
          <a:blip r:embed="rId5"/>
          <a:stretch>
            <a:fillRect/>
          </a:stretch>
        </p:blipFill>
        <p:spPr>
          <a:xfrm>
            <a:off x="724451" y="4811262"/>
            <a:ext cx="7108501" cy="444500"/>
          </a:xfrm>
          <a:prstGeom prst="rect">
            <a:avLst/>
          </a:prstGeom>
        </p:spPr>
      </p:pic>
      <p:pic>
        <p:nvPicPr>
          <p:cNvPr id="8" name="Picture 7"/>
          <p:cNvPicPr>
            <a:picLocks noChangeAspect="1"/>
          </p:cNvPicPr>
          <p:nvPr/>
        </p:nvPicPr>
        <p:blipFill>
          <a:blip r:embed="rId6"/>
          <a:stretch>
            <a:fillRect/>
          </a:stretch>
        </p:blipFill>
        <p:spPr>
          <a:xfrm>
            <a:off x="815000" y="2446200"/>
            <a:ext cx="3097276" cy="736600"/>
          </a:xfrm>
          <a:prstGeom prst="rect">
            <a:avLst/>
          </a:prstGeom>
        </p:spPr>
      </p:pic>
      <p:sp>
        <p:nvSpPr>
          <p:cNvPr id="9" name="TextBox 8"/>
          <p:cNvSpPr txBox="1"/>
          <p:nvPr/>
        </p:nvSpPr>
        <p:spPr>
          <a:xfrm>
            <a:off x="933695" y="1943968"/>
            <a:ext cx="3018775" cy="400110"/>
          </a:xfrm>
          <a:prstGeom prst="rect">
            <a:avLst/>
          </a:prstGeom>
          <a:noFill/>
        </p:spPr>
        <p:txBody>
          <a:bodyPr wrap="none" rtlCol="0">
            <a:spAutoFit/>
          </a:bodyPr>
          <a:lstStyle/>
          <a:p>
            <a:r>
              <a:rPr lang="en-US" sz="2000" b="1" dirty="0">
                <a:solidFill>
                  <a:schemeClr val="tx1"/>
                </a:solidFill>
                <a:latin typeface="Arial" panose="020B0604020202020204" pitchFamily="34" charset="0"/>
                <a:cs typeface="Arial" panose="020B0604020202020204" pitchFamily="34" charset="0"/>
              </a:rPr>
              <a:t>Protein Folding (</a:t>
            </a:r>
            <a:r>
              <a:rPr lang="en-US" sz="2000" b="1" dirty="0" err="1">
                <a:solidFill>
                  <a:schemeClr val="tx1"/>
                </a:solidFill>
                <a:latin typeface="Arial" panose="020B0604020202020204" pitchFamily="34" charset="0"/>
                <a:cs typeface="Arial" panose="020B0604020202020204" pitchFamily="34" charset="0"/>
              </a:rPr>
              <a:t>FoldX</a:t>
            </a:r>
            <a:r>
              <a:rPr lang="en-US" sz="2000" b="1" dirty="0">
                <a:solidFill>
                  <a:schemeClr val="tx1"/>
                </a:solidFill>
                <a:latin typeface="Arial" panose="020B0604020202020204" pitchFamily="34" charset="0"/>
                <a:cs typeface="Arial" panose="020B0604020202020204" pitchFamily="34" charset="0"/>
              </a:rPr>
              <a:t>)</a:t>
            </a:r>
          </a:p>
        </p:txBody>
      </p:sp>
      <p:sp>
        <p:nvSpPr>
          <p:cNvPr id="15" name="TextBox 14"/>
          <p:cNvSpPr txBox="1"/>
          <p:nvPr/>
        </p:nvSpPr>
        <p:spPr>
          <a:xfrm>
            <a:off x="815000" y="3484177"/>
            <a:ext cx="2008883" cy="400110"/>
          </a:xfrm>
          <a:prstGeom prst="rect">
            <a:avLst/>
          </a:prstGeom>
          <a:noFill/>
        </p:spPr>
        <p:txBody>
          <a:bodyPr wrap="none" rtlCol="0">
            <a:spAutoFit/>
          </a:bodyPr>
          <a:lstStyle/>
          <a:p>
            <a:r>
              <a:rPr lang="en-US" sz="2000" b="1" dirty="0" err="1">
                <a:solidFill>
                  <a:schemeClr val="tx1"/>
                </a:solidFill>
                <a:latin typeface="Arial" panose="020B0604020202020204" pitchFamily="34" charset="0"/>
                <a:cs typeface="Arial" panose="020B0604020202020204" pitchFamily="34" charset="0"/>
              </a:rPr>
              <a:t>Cbl</a:t>
            </a:r>
            <a:r>
              <a:rPr lang="en-US" sz="2000" b="1" dirty="0">
                <a:solidFill>
                  <a:schemeClr val="tx1"/>
                </a:solidFill>
                <a:latin typeface="Arial" panose="020B0604020202020204" pitchFamily="34" charset="0"/>
                <a:cs typeface="Arial" panose="020B0604020202020204" pitchFamily="34" charset="0"/>
              </a:rPr>
              <a:t>/E2 Binding</a:t>
            </a:r>
          </a:p>
        </p:txBody>
      </p:sp>
    </p:spTree>
    <p:extLst>
      <p:ext uri="{BB962C8B-B14F-4D97-AF65-F5344CB8AC3E}">
        <p14:creationId xmlns:p14="http://schemas.microsoft.com/office/powerpoint/2010/main" val="31114088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70" name="Group 3"/>
          <p:cNvGrpSpPr>
            <a:grpSpLocks/>
          </p:cNvGrpSpPr>
          <p:nvPr/>
        </p:nvGrpSpPr>
        <p:grpSpPr bwMode="auto">
          <a:xfrm>
            <a:off x="1154159" y="617538"/>
            <a:ext cx="3368628" cy="912734"/>
            <a:chOff x="1153911" y="617673"/>
            <a:chExt cx="3368232" cy="912555"/>
          </a:xfrm>
        </p:grpSpPr>
        <p:sp>
          <p:nvSpPr>
            <p:cNvPr id="135384" name="Text Box 65"/>
            <p:cNvSpPr txBox="1">
              <a:spLocks noChangeArrowheads="1"/>
            </p:cNvSpPr>
            <p:nvPr/>
          </p:nvSpPr>
          <p:spPr bwMode="auto">
            <a:xfrm>
              <a:off x="3319055" y="617673"/>
              <a:ext cx="713574" cy="400032"/>
            </a:xfrm>
            <a:prstGeom prst="rect">
              <a:avLst/>
            </a:prstGeom>
            <a:noFill/>
            <a:ln w="127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TKB</a:t>
              </a:r>
            </a:p>
          </p:txBody>
        </p:sp>
        <p:sp>
          <p:nvSpPr>
            <p:cNvPr id="135385" name="AutoShape 102"/>
            <p:cNvSpPr>
              <a:spLocks/>
            </p:cNvSpPr>
            <p:nvPr/>
          </p:nvSpPr>
          <p:spPr bwMode="auto">
            <a:xfrm rot="-5400000">
              <a:off x="3582283" y="218472"/>
              <a:ext cx="187112" cy="1620067"/>
            </a:xfrm>
            <a:prstGeom prst="rightBrace">
              <a:avLst>
                <a:gd name="adj1" fmla="val 72834"/>
                <a:gd name="adj2" fmla="val 50000"/>
              </a:avLst>
            </a:prstGeom>
            <a:noFill/>
            <a:ln w="38100">
              <a:solidFill>
                <a:schemeClr val="tx1"/>
              </a:solidFill>
              <a:round/>
              <a:headEnd/>
              <a:tailEnd/>
            </a:ln>
          </p:spPr>
          <p:txBody>
            <a:bodyPr wrap="none" anchor="ctr"/>
            <a:lstStyle/>
            <a:p>
              <a:pPr eaLnBrk="1" hangingPunct="1"/>
              <a:endParaRPr lang="en-US" sz="1800">
                <a:solidFill>
                  <a:srgbClr val="000000"/>
                </a:solidFill>
                <a:latin typeface="Arial" pitchFamily="34" charset="0"/>
              </a:endParaRPr>
            </a:p>
          </p:txBody>
        </p:sp>
        <p:sp>
          <p:nvSpPr>
            <p:cNvPr id="135386" name="Line 105"/>
            <p:cNvSpPr>
              <a:spLocks noChangeShapeType="1"/>
            </p:cNvSpPr>
            <p:nvPr/>
          </p:nvSpPr>
          <p:spPr bwMode="auto">
            <a:xfrm flipV="1">
              <a:off x="2000695" y="1295614"/>
              <a:ext cx="2494581" cy="8135"/>
            </a:xfrm>
            <a:prstGeom prst="line">
              <a:avLst/>
            </a:prstGeom>
            <a:noFill/>
            <a:ln w="25400">
              <a:solidFill>
                <a:schemeClr val="tx1"/>
              </a:solidFill>
              <a:round/>
              <a:headEnd/>
              <a:tailEnd/>
            </a:ln>
          </p:spPr>
          <p:txBody>
            <a:bodyPr wrap="none" anchor="ctr"/>
            <a:lstStyle/>
            <a:p>
              <a:endParaRPr lang="en-US"/>
            </a:p>
          </p:txBody>
        </p:sp>
        <p:sp>
          <p:nvSpPr>
            <p:cNvPr id="2155" name="Rectangle 107"/>
            <p:cNvSpPr>
              <a:spLocks noChangeArrowheads="1"/>
            </p:cNvSpPr>
            <p:nvPr/>
          </p:nvSpPr>
          <p:spPr bwMode="auto">
            <a:xfrm>
              <a:off x="2822818" y="1162738"/>
              <a:ext cx="1073328" cy="272533"/>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4H</a:t>
              </a:r>
            </a:p>
          </p:txBody>
        </p:sp>
        <p:sp>
          <p:nvSpPr>
            <p:cNvPr id="2082" name="Rectangle 108"/>
            <p:cNvSpPr>
              <a:spLocks noChangeArrowheads="1"/>
            </p:cNvSpPr>
            <p:nvPr/>
          </p:nvSpPr>
          <p:spPr bwMode="auto">
            <a:xfrm>
              <a:off x="3745693" y="1162738"/>
              <a:ext cx="197470" cy="272533"/>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EF</a:t>
              </a:r>
            </a:p>
          </p:txBody>
        </p:sp>
        <p:sp>
          <p:nvSpPr>
            <p:cNvPr id="2083" name="Rectangle 109"/>
            <p:cNvSpPr>
              <a:spLocks noChangeArrowheads="1"/>
            </p:cNvSpPr>
            <p:nvPr/>
          </p:nvSpPr>
          <p:spPr bwMode="auto">
            <a:xfrm>
              <a:off x="3943163" y="1162738"/>
              <a:ext cx="578980" cy="272533"/>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SH2</a:t>
              </a:r>
            </a:p>
          </p:txBody>
        </p:sp>
        <p:sp>
          <p:nvSpPr>
            <p:cNvPr id="135396" name="Text Box 110"/>
            <p:cNvSpPr txBox="1">
              <a:spLocks noChangeArrowheads="1"/>
            </p:cNvSpPr>
            <p:nvPr/>
          </p:nvSpPr>
          <p:spPr bwMode="auto">
            <a:xfrm>
              <a:off x="1153911" y="1130196"/>
              <a:ext cx="825770" cy="400032"/>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v-Cbl</a:t>
              </a:r>
            </a:p>
          </p:txBody>
        </p:sp>
      </p:grpSp>
      <p:grpSp>
        <p:nvGrpSpPr>
          <p:cNvPr id="8" name="Group 7"/>
          <p:cNvGrpSpPr>
            <a:grpSpLocks/>
          </p:cNvGrpSpPr>
          <p:nvPr/>
        </p:nvGrpSpPr>
        <p:grpSpPr bwMode="auto">
          <a:xfrm>
            <a:off x="1363652" y="1487487"/>
            <a:ext cx="7419984" cy="563032"/>
            <a:chOff x="1363043" y="1488149"/>
            <a:chExt cx="7420171" cy="562287"/>
          </a:xfrm>
        </p:grpSpPr>
        <p:sp>
          <p:nvSpPr>
            <p:cNvPr id="135357" name="Text Box 195"/>
            <p:cNvSpPr txBox="1">
              <a:spLocks noChangeArrowheads="1"/>
            </p:cNvSpPr>
            <p:nvPr/>
          </p:nvSpPr>
          <p:spPr bwMode="auto">
            <a:xfrm>
              <a:off x="4489337" y="1488149"/>
              <a:ext cx="287266" cy="276632"/>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sp>
          <p:nvSpPr>
            <p:cNvPr id="135358" name="Text Box 67"/>
            <p:cNvSpPr txBox="1">
              <a:spLocks noChangeArrowheads="1"/>
            </p:cNvSpPr>
            <p:nvPr/>
          </p:nvSpPr>
          <p:spPr bwMode="auto">
            <a:xfrm>
              <a:off x="1363043" y="1650855"/>
              <a:ext cx="598257" cy="399581"/>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Cbl</a:t>
              </a:r>
            </a:p>
          </p:txBody>
        </p:sp>
        <p:sp>
          <p:nvSpPr>
            <p:cNvPr id="135359" name="Line 69"/>
            <p:cNvSpPr>
              <a:spLocks noChangeShapeType="1"/>
            </p:cNvSpPr>
            <p:nvPr/>
          </p:nvSpPr>
          <p:spPr bwMode="auto">
            <a:xfrm>
              <a:off x="2661618" y="1820341"/>
              <a:ext cx="6121596" cy="0"/>
            </a:xfrm>
            <a:prstGeom prst="line">
              <a:avLst/>
            </a:prstGeom>
            <a:noFill/>
            <a:ln w="25400">
              <a:solidFill>
                <a:schemeClr val="tx1"/>
              </a:solidFill>
              <a:round/>
              <a:headEnd/>
              <a:tailEnd/>
            </a:ln>
          </p:spPr>
          <p:txBody>
            <a:bodyPr wrap="none" anchor="ctr"/>
            <a:lstStyle/>
            <a:p>
              <a:endParaRPr lang="en-US"/>
            </a:p>
          </p:txBody>
        </p:sp>
        <p:sp>
          <p:nvSpPr>
            <p:cNvPr id="2119" name="Rectangle 71"/>
            <p:cNvSpPr>
              <a:spLocks noChangeArrowheads="1"/>
            </p:cNvSpPr>
            <p:nvPr/>
          </p:nvSpPr>
          <p:spPr bwMode="auto">
            <a:xfrm>
              <a:off x="2822818" y="1683396"/>
              <a:ext cx="1073328" cy="272533"/>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4H</a:t>
              </a:r>
            </a:p>
          </p:txBody>
        </p:sp>
        <p:sp>
          <p:nvSpPr>
            <p:cNvPr id="2056" name="Rectangle 72"/>
            <p:cNvSpPr>
              <a:spLocks noChangeArrowheads="1"/>
            </p:cNvSpPr>
            <p:nvPr/>
          </p:nvSpPr>
          <p:spPr bwMode="auto">
            <a:xfrm>
              <a:off x="3745693" y="1683396"/>
              <a:ext cx="197470" cy="272533"/>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EF</a:t>
              </a:r>
            </a:p>
          </p:txBody>
        </p:sp>
        <p:sp>
          <p:nvSpPr>
            <p:cNvPr id="2057" name="Rectangle 73"/>
            <p:cNvSpPr>
              <a:spLocks noChangeArrowheads="1"/>
            </p:cNvSpPr>
            <p:nvPr/>
          </p:nvSpPr>
          <p:spPr bwMode="auto">
            <a:xfrm>
              <a:off x="3943163" y="1683396"/>
              <a:ext cx="578980" cy="272533"/>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SH2</a:t>
              </a:r>
            </a:p>
          </p:txBody>
        </p:sp>
        <p:sp>
          <p:nvSpPr>
            <p:cNvPr id="2058" name="Rectangle 74"/>
            <p:cNvSpPr>
              <a:spLocks noChangeArrowheads="1"/>
            </p:cNvSpPr>
            <p:nvPr/>
          </p:nvSpPr>
          <p:spPr bwMode="auto">
            <a:xfrm>
              <a:off x="4698120" y="1683396"/>
              <a:ext cx="331805"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RF</a:t>
              </a:r>
            </a:p>
          </p:txBody>
        </p:sp>
        <p:sp>
          <p:nvSpPr>
            <p:cNvPr id="2059" name="Rectangle 75"/>
            <p:cNvSpPr>
              <a:spLocks noChangeArrowheads="1"/>
            </p:cNvSpPr>
            <p:nvPr/>
          </p:nvSpPr>
          <p:spPr bwMode="auto">
            <a:xfrm>
              <a:off x="5346953" y="1683396"/>
              <a:ext cx="1073327" cy="272533"/>
            </a:xfrm>
            <a:prstGeom prst="rect">
              <a:avLst/>
            </a:prstGeom>
            <a:gradFill rotWithShape="1">
              <a:gsLst>
                <a:gs pos="0">
                  <a:srgbClr val="764700"/>
                </a:gs>
                <a:gs pos="50000">
                  <a:srgbClr val="FF9900"/>
                </a:gs>
                <a:gs pos="100000">
                  <a:srgbClr val="7647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P</a:t>
              </a:r>
            </a:p>
          </p:txBody>
        </p:sp>
        <p:sp>
          <p:nvSpPr>
            <p:cNvPr id="2060" name="Rectangle 76"/>
            <p:cNvSpPr>
              <a:spLocks noChangeArrowheads="1"/>
            </p:cNvSpPr>
            <p:nvPr/>
          </p:nvSpPr>
          <p:spPr bwMode="auto">
            <a:xfrm>
              <a:off x="8331852" y="1683396"/>
              <a:ext cx="408375" cy="272533"/>
            </a:xfrm>
            <a:prstGeom prst="rect">
              <a:avLst/>
            </a:prstGeom>
            <a:gradFill rotWithShape="1">
              <a:gsLst>
                <a:gs pos="0">
                  <a:srgbClr val="767600"/>
                </a:gs>
                <a:gs pos="50000">
                  <a:srgbClr val="FFFF00"/>
                </a:gs>
                <a:gs pos="100000">
                  <a:srgbClr val="7676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UBA</a:t>
              </a:r>
            </a:p>
          </p:txBody>
        </p:sp>
        <p:sp>
          <p:nvSpPr>
            <p:cNvPr id="2061" name="Rectangle 77"/>
            <p:cNvSpPr>
              <a:spLocks noChangeArrowheads="1"/>
            </p:cNvSpPr>
            <p:nvPr/>
          </p:nvSpPr>
          <p:spPr bwMode="auto">
            <a:xfrm>
              <a:off x="4523486" y="1683396"/>
              <a:ext cx="173291" cy="272533"/>
            </a:xfrm>
            <a:prstGeom prst="rect">
              <a:avLst/>
            </a:prstGeom>
            <a:solidFill>
              <a:schemeClr val="bg1"/>
            </a:soli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L</a:t>
              </a:r>
            </a:p>
          </p:txBody>
        </p:sp>
        <p:sp>
          <p:nvSpPr>
            <p:cNvPr id="135381" name="Text Box 192"/>
            <p:cNvSpPr txBox="1">
              <a:spLocks noChangeArrowheads="1"/>
            </p:cNvSpPr>
            <p:nvPr/>
          </p:nvSpPr>
          <p:spPr bwMode="auto">
            <a:xfrm>
              <a:off x="7729468" y="1634586"/>
              <a:ext cx="287266" cy="276632"/>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sp>
          <p:nvSpPr>
            <p:cNvPr id="135382" name="Text Box 193"/>
            <p:cNvSpPr txBox="1">
              <a:spLocks noChangeArrowheads="1"/>
            </p:cNvSpPr>
            <p:nvPr/>
          </p:nvSpPr>
          <p:spPr bwMode="auto">
            <a:xfrm>
              <a:off x="7318404" y="1634586"/>
              <a:ext cx="287266" cy="276632"/>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sp>
          <p:nvSpPr>
            <p:cNvPr id="135383" name="Text Box 195"/>
            <p:cNvSpPr txBox="1">
              <a:spLocks noChangeArrowheads="1"/>
            </p:cNvSpPr>
            <p:nvPr/>
          </p:nvSpPr>
          <p:spPr bwMode="auto">
            <a:xfrm>
              <a:off x="6963764" y="1634586"/>
              <a:ext cx="287266" cy="276632"/>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grpSp>
      <p:grpSp>
        <p:nvGrpSpPr>
          <p:cNvPr id="9" name="Group 8"/>
          <p:cNvGrpSpPr>
            <a:grpSpLocks/>
          </p:cNvGrpSpPr>
          <p:nvPr/>
        </p:nvGrpSpPr>
        <p:grpSpPr bwMode="auto">
          <a:xfrm>
            <a:off x="1141335" y="2017716"/>
            <a:ext cx="7748664" cy="562573"/>
            <a:chOff x="1140541" y="2016943"/>
            <a:chExt cx="7750140" cy="563415"/>
          </a:xfrm>
        </p:grpSpPr>
        <p:sp>
          <p:nvSpPr>
            <p:cNvPr id="135331" name="Text Box 79"/>
            <p:cNvSpPr txBox="1">
              <a:spLocks noChangeArrowheads="1"/>
            </p:cNvSpPr>
            <p:nvPr/>
          </p:nvSpPr>
          <p:spPr bwMode="auto">
            <a:xfrm>
              <a:off x="1140541" y="2179649"/>
              <a:ext cx="840455" cy="400709"/>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Cbl-b</a:t>
              </a:r>
            </a:p>
          </p:txBody>
        </p:sp>
        <p:sp>
          <p:nvSpPr>
            <p:cNvPr id="135332" name="Line 81"/>
            <p:cNvSpPr>
              <a:spLocks noChangeShapeType="1"/>
            </p:cNvSpPr>
            <p:nvPr/>
          </p:nvSpPr>
          <p:spPr bwMode="auto">
            <a:xfrm>
              <a:off x="2661618" y="2349135"/>
              <a:ext cx="6229063" cy="0"/>
            </a:xfrm>
            <a:prstGeom prst="line">
              <a:avLst/>
            </a:prstGeom>
            <a:noFill/>
            <a:ln w="25400">
              <a:solidFill>
                <a:schemeClr val="tx1"/>
              </a:solidFill>
              <a:round/>
              <a:headEnd/>
              <a:tailEnd/>
            </a:ln>
          </p:spPr>
          <p:txBody>
            <a:bodyPr wrap="none" anchor="ctr"/>
            <a:lstStyle/>
            <a:p>
              <a:endParaRPr lang="en-US"/>
            </a:p>
          </p:txBody>
        </p:sp>
        <p:sp>
          <p:nvSpPr>
            <p:cNvPr id="2064" name="Rectangle 82"/>
            <p:cNvSpPr>
              <a:spLocks noChangeArrowheads="1"/>
            </p:cNvSpPr>
            <p:nvPr/>
          </p:nvSpPr>
          <p:spPr bwMode="auto">
            <a:xfrm>
              <a:off x="4696777" y="2212190"/>
              <a:ext cx="331804"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RF</a:t>
              </a:r>
            </a:p>
          </p:txBody>
        </p:sp>
        <p:sp>
          <p:nvSpPr>
            <p:cNvPr id="2065" name="Rectangle 83"/>
            <p:cNvSpPr>
              <a:spLocks noChangeArrowheads="1"/>
            </p:cNvSpPr>
            <p:nvPr/>
          </p:nvSpPr>
          <p:spPr bwMode="auto">
            <a:xfrm>
              <a:off x="5346953" y="2212190"/>
              <a:ext cx="1073327" cy="272533"/>
            </a:xfrm>
            <a:prstGeom prst="rect">
              <a:avLst/>
            </a:prstGeom>
            <a:gradFill rotWithShape="1">
              <a:gsLst>
                <a:gs pos="0">
                  <a:srgbClr val="764700"/>
                </a:gs>
                <a:gs pos="50000">
                  <a:srgbClr val="FF9900"/>
                </a:gs>
                <a:gs pos="100000">
                  <a:srgbClr val="7647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P</a:t>
              </a:r>
            </a:p>
          </p:txBody>
        </p:sp>
        <p:sp>
          <p:nvSpPr>
            <p:cNvPr id="2066" name="Rectangle 84"/>
            <p:cNvSpPr>
              <a:spLocks noChangeArrowheads="1"/>
            </p:cNvSpPr>
            <p:nvPr/>
          </p:nvSpPr>
          <p:spPr bwMode="auto">
            <a:xfrm>
              <a:off x="8428572" y="2212190"/>
              <a:ext cx="408375" cy="272533"/>
            </a:xfrm>
            <a:prstGeom prst="rect">
              <a:avLst/>
            </a:prstGeom>
            <a:gradFill rotWithShape="1">
              <a:gsLst>
                <a:gs pos="0">
                  <a:srgbClr val="767600"/>
                </a:gs>
                <a:gs pos="50000">
                  <a:srgbClr val="FFFF00"/>
                </a:gs>
                <a:gs pos="100000">
                  <a:srgbClr val="7676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UBA</a:t>
              </a:r>
            </a:p>
          </p:txBody>
        </p:sp>
        <p:sp>
          <p:nvSpPr>
            <p:cNvPr id="2134" name="Rectangle 86"/>
            <p:cNvSpPr>
              <a:spLocks noChangeArrowheads="1"/>
            </p:cNvSpPr>
            <p:nvPr/>
          </p:nvSpPr>
          <p:spPr bwMode="auto">
            <a:xfrm>
              <a:off x="2822818" y="2213547"/>
              <a:ext cx="1073328" cy="272532"/>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4H</a:t>
              </a:r>
            </a:p>
          </p:txBody>
        </p:sp>
        <p:sp>
          <p:nvSpPr>
            <p:cNvPr id="2068" name="Rectangle 87"/>
            <p:cNvSpPr>
              <a:spLocks noChangeArrowheads="1"/>
            </p:cNvSpPr>
            <p:nvPr/>
          </p:nvSpPr>
          <p:spPr bwMode="auto">
            <a:xfrm>
              <a:off x="3745693" y="2213547"/>
              <a:ext cx="197470" cy="272532"/>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EF</a:t>
              </a:r>
            </a:p>
          </p:txBody>
        </p:sp>
        <p:sp>
          <p:nvSpPr>
            <p:cNvPr id="2069" name="Rectangle 88"/>
            <p:cNvSpPr>
              <a:spLocks noChangeArrowheads="1"/>
            </p:cNvSpPr>
            <p:nvPr/>
          </p:nvSpPr>
          <p:spPr bwMode="auto">
            <a:xfrm>
              <a:off x="3943163" y="2213547"/>
              <a:ext cx="578980" cy="272532"/>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SH2</a:t>
              </a:r>
            </a:p>
          </p:txBody>
        </p:sp>
        <p:sp>
          <p:nvSpPr>
            <p:cNvPr id="2070" name="Rectangle 89"/>
            <p:cNvSpPr>
              <a:spLocks noChangeArrowheads="1"/>
            </p:cNvSpPr>
            <p:nvPr/>
          </p:nvSpPr>
          <p:spPr bwMode="auto">
            <a:xfrm>
              <a:off x="4523486" y="2212190"/>
              <a:ext cx="173291" cy="272533"/>
            </a:xfrm>
            <a:prstGeom prst="rect">
              <a:avLst/>
            </a:prstGeom>
            <a:solidFill>
              <a:schemeClr val="bg1"/>
            </a:soli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L</a:t>
              </a:r>
            </a:p>
          </p:txBody>
        </p:sp>
        <p:sp>
          <p:nvSpPr>
            <p:cNvPr id="135354" name="Text Box 196"/>
            <p:cNvSpPr txBox="1">
              <a:spLocks noChangeArrowheads="1"/>
            </p:cNvSpPr>
            <p:nvPr/>
          </p:nvSpPr>
          <p:spPr bwMode="auto">
            <a:xfrm>
              <a:off x="7100765" y="2155244"/>
              <a:ext cx="287314"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sp>
          <p:nvSpPr>
            <p:cNvPr id="135355" name="Text Box 197"/>
            <p:cNvSpPr txBox="1">
              <a:spLocks noChangeArrowheads="1"/>
            </p:cNvSpPr>
            <p:nvPr/>
          </p:nvSpPr>
          <p:spPr bwMode="auto">
            <a:xfrm>
              <a:off x="6746120" y="2155244"/>
              <a:ext cx="287314"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sp>
          <p:nvSpPr>
            <p:cNvPr id="135356" name="Text Box 195"/>
            <p:cNvSpPr txBox="1">
              <a:spLocks noChangeArrowheads="1"/>
            </p:cNvSpPr>
            <p:nvPr/>
          </p:nvSpPr>
          <p:spPr bwMode="auto">
            <a:xfrm>
              <a:off x="4489313" y="2016943"/>
              <a:ext cx="287314"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grpSp>
      <p:grpSp>
        <p:nvGrpSpPr>
          <p:cNvPr id="10" name="Group 9"/>
          <p:cNvGrpSpPr>
            <a:grpSpLocks/>
          </p:cNvGrpSpPr>
          <p:nvPr/>
        </p:nvGrpSpPr>
        <p:grpSpPr bwMode="auto">
          <a:xfrm>
            <a:off x="1154035" y="2546358"/>
            <a:ext cx="4460957" cy="562573"/>
            <a:chOff x="1153782" y="2545737"/>
            <a:chExt cx="4461839" cy="563415"/>
          </a:xfrm>
        </p:grpSpPr>
        <p:sp>
          <p:nvSpPr>
            <p:cNvPr id="135307" name="Text Box 91"/>
            <p:cNvSpPr txBox="1">
              <a:spLocks noChangeArrowheads="1"/>
            </p:cNvSpPr>
            <p:nvPr/>
          </p:nvSpPr>
          <p:spPr bwMode="auto">
            <a:xfrm>
              <a:off x="1153782" y="2708443"/>
              <a:ext cx="826030" cy="400709"/>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Cbl-c</a:t>
              </a:r>
            </a:p>
          </p:txBody>
        </p:sp>
        <p:sp>
          <p:nvSpPr>
            <p:cNvPr id="135308" name="Line 93"/>
            <p:cNvSpPr>
              <a:spLocks noChangeShapeType="1"/>
            </p:cNvSpPr>
            <p:nvPr/>
          </p:nvSpPr>
          <p:spPr bwMode="auto">
            <a:xfrm>
              <a:off x="2661618" y="2877929"/>
              <a:ext cx="2954003" cy="0"/>
            </a:xfrm>
            <a:prstGeom prst="line">
              <a:avLst/>
            </a:prstGeom>
            <a:noFill/>
            <a:ln w="25400">
              <a:solidFill>
                <a:schemeClr val="tx1"/>
              </a:solidFill>
              <a:round/>
              <a:headEnd/>
              <a:tailEnd/>
            </a:ln>
          </p:spPr>
          <p:txBody>
            <a:bodyPr wrap="none" anchor="ctr"/>
            <a:lstStyle/>
            <a:p>
              <a:endParaRPr lang="en-US"/>
            </a:p>
          </p:txBody>
        </p:sp>
        <p:sp>
          <p:nvSpPr>
            <p:cNvPr id="2073" name="Rectangle 94"/>
            <p:cNvSpPr>
              <a:spLocks noChangeArrowheads="1"/>
            </p:cNvSpPr>
            <p:nvPr/>
          </p:nvSpPr>
          <p:spPr bwMode="auto">
            <a:xfrm>
              <a:off x="4696777" y="2740984"/>
              <a:ext cx="331804"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RF</a:t>
              </a:r>
            </a:p>
          </p:txBody>
        </p:sp>
        <p:sp>
          <p:nvSpPr>
            <p:cNvPr id="2074" name="Rectangle 95"/>
            <p:cNvSpPr>
              <a:spLocks noChangeArrowheads="1"/>
            </p:cNvSpPr>
            <p:nvPr/>
          </p:nvSpPr>
          <p:spPr bwMode="auto">
            <a:xfrm flipH="1">
              <a:off x="5346953" y="2740984"/>
              <a:ext cx="158514" cy="272533"/>
            </a:xfrm>
            <a:prstGeom prst="rect">
              <a:avLst/>
            </a:prstGeom>
            <a:gradFill rotWithShape="1">
              <a:gsLst>
                <a:gs pos="0">
                  <a:srgbClr val="764700"/>
                </a:gs>
                <a:gs pos="50000">
                  <a:srgbClr val="FF9900"/>
                </a:gs>
                <a:gs pos="100000">
                  <a:srgbClr val="7647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eaLnBrk="1" hangingPunct="1">
                <a:defRPr/>
              </a:pPr>
              <a:endParaRPr lang="en-US" sz="1800">
                <a:solidFill>
                  <a:srgbClr val="000000"/>
                </a:solidFill>
                <a:latin typeface="Arial" charset="0"/>
              </a:endParaRPr>
            </a:p>
          </p:txBody>
        </p:sp>
        <p:sp>
          <p:nvSpPr>
            <p:cNvPr id="2145" name="Rectangle 97"/>
            <p:cNvSpPr>
              <a:spLocks noChangeArrowheads="1"/>
            </p:cNvSpPr>
            <p:nvPr/>
          </p:nvSpPr>
          <p:spPr bwMode="auto">
            <a:xfrm>
              <a:off x="2822818" y="2740984"/>
              <a:ext cx="1073328" cy="272533"/>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4H</a:t>
              </a:r>
            </a:p>
          </p:txBody>
        </p:sp>
        <p:sp>
          <p:nvSpPr>
            <p:cNvPr id="2076" name="Rectangle 98"/>
            <p:cNvSpPr>
              <a:spLocks noChangeArrowheads="1"/>
            </p:cNvSpPr>
            <p:nvPr/>
          </p:nvSpPr>
          <p:spPr bwMode="auto">
            <a:xfrm>
              <a:off x="3745693" y="2740984"/>
              <a:ext cx="197470" cy="272533"/>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EF</a:t>
              </a:r>
            </a:p>
          </p:txBody>
        </p:sp>
        <p:sp>
          <p:nvSpPr>
            <p:cNvPr id="2077" name="Rectangle 99"/>
            <p:cNvSpPr>
              <a:spLocks noChangeArrowheads="1"/>
            </p:cNvSpPr>
            <p:nvPr/>
          </p:nvSpPr>
          <p:spPr bwMode="auto">
            <a:xfrm>
              <a:off x="3943163" y="2740984"/>
              <a:ext cx="578980" cy="272533"/>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SH2</a:t>
              </a:r>
            </a:p>
          </p:txBody>
        </p:sp>
        <p:sp>
          <p:nvSpPr>
            <p:cNvPr id="2078" name="Rectangle 100"/>
            <p:cNvSpPr>
              <a:spLocks noChangeArrowheads="1"/>
            </p:cNvSpPr>
            <p:nvPr/>
          </p:nvSpPr>
          <p:spPr bwMode="auto">
            <a:xfrm>
              <a:off x="4520799" y="2740984"/>
              <a:ext cx="173291" cy="272533"/>
            </a:xfrm>
            <a:prstGeom prst="rect">
              <a:avLst/>
            </a:prstGeom>
            <a:solidFill>
              <a:schemeClr val="bg1"/>
            </a:soli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L</a:t>
              </a:r>
            </a:p>
          </p:txBody>
        </p:sp>
        <p:sp>
          <p:nvSpPr>
            <p:cNvPr id="2109" name="Text Box 144"/>
            <p:cNvSpPr txBox="1">
              <a:spLocks noChangeArrowheads="1"/>
            </p:cNvSpPr>
            <p:nvPr/>
          </p:nvSpPr>
          <p:spPr bwMode="auto">
            <a:xfrm>
              <a:off x="5306653" y="2750476"/>
              <a:ext cx="304952" cy="308238"/>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defRPr/>
              </a:pPr>
              <a:r>
                <a:rPr lang="en-US" sz="1400" b="1" dirty="0">
                  <a:solidFill>
                    <a:srgbClr val="000000"/>
                  </a:solidFill>
                  <a:latin typeface="Arial" charset="0"/>
                </a:rPr>
                <a:t>P</a:t>
              </a:r>
            </a:p>
          </p:txBody>
        </p:sp>
        <p:sp>
          <p:nvSpPr>
            <p:cNvPr id="135330" name="Text Box 195"/>
            <p:cNvSpPr txBox="1">
              <a:spLocks noChangeArrowheads="1"/>
            </p:cNvSpPr>
            <p:nvPr/>
          </p:nvSpPr>
          <p:spPr bwMode="auto">
            <a:xfrm>
              <a:off x="4489311" y="2545737"/>
              <a:ext cx="287316"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grpSp>
      <p:grpSp>
        <p:nvGrpSpPr>
          <p:cNvPr id="16" name="Group 15"/>
          <p:cNvGrpSpPr>
            <a:grpSpLocks/>
          </p:cNvGrpSpPr>
          <p:nvPr/>
        </p:nvGrpSpPr>
        <p:grpSpPr bwMode="auto">
          <a:xfrm>
            <a:off x="722395" y="5848350"/>
            <a:ext cx="4376659" cy="400110"/>
            <a:chOff x="722301" y="5848666"/>
            <a:chExt cx="4376134" cy="400170"/>
          </a:xfrm>
        </p:grpSpPr>
        <p:sp>
          <p:nvSpPr>
            <p:cNvPr id="135296" name="Line 159"/>
            <p:cNvSpPr>
              <a:spLocks noChangeShapeType="1"/>
            </p:cNvSpPr>
            <p:nvPr/>
          </p:nvSpPr>
          <p:spPr bwMode="auto">
            <a:xfrm>
              <a:off x="2316380" y="6014084"/>
              <a:ext cx="2782055" cy="8135"/>
            </a:xfrm>
            <a:prstGeom prst="line">
              <a:avLst/>
            </a:prstGeom>
            <a:noFill/>
            <a:ln w="25400">
              <a:solidFill>
                <a:schemeClr val="tx1"/>
              </a:solidFill>
              <a:round/>
              <a:headEnd/>
              <a:tailEnd/>
            </a:ln>
          </p:spPr>
          <p:txBody>
            <a:bodyPr wrap="none" anchor="ctr"/>
            <a:lstStyle/>
            <a:p>
              <a:endParaRPr lang="en-US"/>
            </a:p>
          </p:txBody>
        </p:sp>
        <p:sp>
          <p:nvSpPr>
            <p:cNvPr id="2113" name="Rectangle 160"/>
            <p:cNvSpPr>
              <a:spLocks noChangeArrowheads="1"/>
            </p:cNvSpPr>
            <p:nvPr/>
          </p:nvSpPr>
          <p:spPr bwMode="auto">
            <a:xfrm>
              <a:off x="4695433" y="5881208"/>
              <a:ext cx="331805"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RF</a:t>
              </a:r>
            </a:p>
          </p:txBody>
        </p:sp>
        <p:sp>
          <p:nvSpPr>
            <p:cNvPr id="2114" name="Rectangle 161"/>
            <p:cNvSpPr>
              <a:spLocks noChangeArrowheads="1"/>
            </p:cNvSpPr>
            <p:nvPr/>
          </p:nvSpPr>
          <p:spPr bwMode="auto">
            <a:xfrm>
              <a:off x="3744349" y="5881208"/>
              <a:ext cx="197471" cy="272533"/>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EF</a:t>
              </a:r>
            </a:p>
          </p:txBody>
        </p:sp>
        <p:sp>
          <p:nvSpPr>
            <p:cNvPr id="2115" name="Rectangle 162"/>
            <p:cNvSpPr>
              <a:spLocks noChangeArrowheads="1"/>
            </p:cNvSpPr>
            <p:nvPr/>
          </p:nvSpPr>
          <p:spPr bwMode="auto">
            <a:xfrm>
              <a:off x="3941820" y="5881208"/>
              <a:ext cx="570919" cy="272533"/>
            </a:xfrm>
            <a:prstGeom prst="rect">
              <a:avLst/>
            </a:prstGeom>
            <a:gradFill rotWithShape="1">
              <a:gsLst>
                <a:gs pos="0">
                  <a:srgbClr val="760076"/>
                </a:gs>
                <a:gs pos="50000">
                  <a:srgbClr val="FF00FF"/>
                </a:gs>
                <a:gs pos="100000">
                  <a:srgbClr val="7600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SH2</a:t>
              </a:r>
            </a:p>
          </p:txBody>
        </p:sp>
        <p:sp>
          <p:nvSpPr>
            <p:cNvPr id="135306" name="Text Box 163"/>
            <p:cNvSpPr txBox="1">
              <a:spLocks noChangeArrowheads="1"/>
            </p:cNvSpPr>
            <p:nvPr/>
          </p:nvSpPr>
          <p:spPr bwMode="auto">
            <a:xfrm>
              <a:off x="722301" y="5848666"/>
              <a:ext cx="1295392" cy="400170"/>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Dicty Cbl</a:t>
              </a:r>
            </a:p>
          </p:txBody>
        </p:sp>
      </p:grpSp>
      <p:grpSp>
        <p:nvGrpSpPr>
          <p:cNvPr id="11" name="Group 10"/>
          <p:cNvGrpSpPr>
            <a:grpSpLocks/>
          </p:cNvGrpSpPr>
          <p:nvPr/>
        </p:nvGrpSpPr>
        <p:grpSpPr bwMode="auto">
          <a:xfrm>
            <a:off x="147684" y="3067057"/>
            <a:ext cx="7248481" cy="562573"/>
            <a:chOff x="147426" y="3066396"/>
            <a:chExt cx="7248118" cy="563415"/>
          </a:xfrm>
        </p:grpSpPr>
        <p:sp>
          <p:nvSpPr>
            <p:cNvPr id="135269" name="Text Box 195"/>
            <p:cNvSpPr txBox="1">
              <a:spLocks noChangeArrowheads="1"/>
            </p:cNvSpPr>
            <p:nvPr/>
          </p:nvSpPr>
          <p:spPr bwMode="auto">
            <a:xfrm>
              <a:off x="4489345" y="3066396"/>
              <a:ext cx="287245"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sp>
          <p:nvSpPr>
            <p:cNvPr id="135270" name="Line 176"/>
            <p:cNvSpPr>
              <a:spLocks noChangeShapeType="1"/>
            </p:cNvSpPr>
            <p:nvPr/>
          </p:nvSpPr>
          <p:spPr bwMode="auto">
            <a:xfrm>
              <a:off x="2664304" y="3399943"/>
              <a:ext cx="4731240" cy="0"/>
            </a:xfrm>
            <a:prstGeom prst="line">
              <a:avLst/>
            </a:prstGeom>
            <a:noFill/>
            <a:ln w="25400">
              <a:solidFill>
                <a:schemeClr val="tx1"/>
              </a:solidFill>
              <a:round/>
              <a:headEnd/>
              <a:tailEnd/>
            </a:ln>
          </p:spPr>
          <p:txBody>
            <a:bodyPr/>
            <a:lstStyle/>
            <a:p>
              <a:endParaRPr lang="en-US"/>
            </a:p>
          </p:txBody>
        </p:sp>
        <p:sp>
          <p:nvSpPr>
            <p:cNvPr id="2117" name="Rectangle 166"/>
            <p:cNvSpPr>
              <a:spLocks noChangeArrowheads="1"/>
            </p:cNvSpPr>
            <p:nvPr/>
          </p:nvSpPr>
          <p:spPr bwMode="auto">
            <a:xfrm>
              <a:off x="4696777" y="3261643"/>
              <a:ext cx="331804"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RF</a:t>
              </a:r>
            </a:p>
          </p:txBody>
        </p:sp>
        <p:sp>
          <p:nvSpPr>
            <p:cNvPr id="2217" name="Rectangle 169"/>
            <p:cNvSpPr>
              <a:spLocks noChangeArrowheads="1"/>
            </p:cNvSpPr>
            <p:nvPr/>
          </p:nvSpPr>
          <p:spPr bwMode="auto">
            <a:xfrm>
              <a:off x="2822818" y="3263000"/>
              <a:ext cx="1073328" cy="272532"/>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4H</a:t>
              </a:r>
            </a:p>
          </p:txBody>
        </p:sp>
        <p:sp>
          <p:nvSpPr>
            <p:cNvPr id="2" name="Rectangle 170"/>
            <p:cNvSpPr>
              <a:spLocks noChangeArrowheads="1"/>
            </p:cNvSpPr>
            <p:nvPr/>
          </p:nvSpPr>
          <p:spPr bwMode="auto">
            <a:xfrm>
              <a:off x="3745693" y="3263000"/>
              <a:ext cx="197470" cy="272532"/>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EF</a:t>
              </a:r>
            </a:p>
          </p:txBody>
        </p:sp>
        <p:sp>
          <p:nvSpPr>
            <p:cNvPr id="2120" name="Rectangle 171"/>
            <p:cNvSpPr>
              <a:spLocks noChangeArrowheads="1"/>
            </p:cNvSpPr>
            <p:nvPr/>
          </p:nvSpPr>
          <p:spPr bwMode="auto">
            <a:xfrm>
              <a:off x="3943163" y="3263000"/>
              <a:ext cx="578980" cy="272532"/>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SH2</a:t>
              </a:r>
            </a:p>
          </p:txBody>
        </p:sp>
        <p:sp>
          <p:nvSpPr>
            <p:cNvPr id="2121" name="Rectangle 172"/>
            <p:cNvSpPr>
              <a:spLocks noChangeArrowheads="1"/>
            </p:cNvSpPr>
            <p:nvPr/>
          </p:nvSpPr>
          <p:spPr bwMode="auto">
            <a:xfrm>
              <a:off x="4523486" y="3261643"/>
              <a:ext cx="173291" cy="272533"/>
            </a:xfrm>
            <a:prstGeom prst="rect">
              <a:avLst/>
            </a:prstGeom>
            <a:solidFill>
              <a:schemeClr val="bg1"/>
            </a:soli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L</a:t>
              </a:r>
            </a:p>
          </p:txBody>
        </p:sp>
        <p:sp>
          <p:nvSpPr>
            <p:cNvPr id="2122" name="Rectangle 173"/>
            <p:cNvSpPr>
              <a:spLocks noChangeArrowheads="1"/>
            </p:cNvSpPr>
            <p:nvPr/>
          </p:nvSpPr>
          <p:spPr bwMode="auto">
            <a:xfrm flipH="1">
              <a:off x="5342922" y="3261643"/>
              <a:ext cx="158514" cy="272533"/>
            </a:xfrm>
            <a:prstGeom prst="rect">
              <a:avLst/>
            </a:prstGeom>
            <a:gradFill rotWithShape="1">
              <a:gsLst>
                <a:gs pos="0">
                  <a:srgbClr val="764700"/>
                </a:gs>
                <a:gs pos="50000">
                  <a:srgbClr val="FF9900"/>
                </a:gs>
                <a:gs pos="100000">
                  <a:srgbClr val="7647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eaLnBrk="1" hangingPunct="1">
                <a:defRPr/>
              </a:pPr>
              <a:endParaRPr lang="en-US" sz="1800">
                <a:solidFill>
                  <a:srgbClr val="000000"/>
                </a:solidFill>
                <a:latin typeface="Arial" charset="0"/>
              </a:endParaRPr>
            </a:p>
          </p:txBody>
        </p:sp>
        <p:sp>
          <p:nvSpPr>
            <p:cNvPr id="135289" name="Text Box 174"/>
            <p:cNvSpPr txBox="1">
              <a:spLocks noChangeArrowheads="1"/>
            </p:cNvSpPr>
            <p:nvPr/>
          </p:nvSpPr>
          <p:spPr bwMode="auto">
            <a:xfrm>
              <a:off x="147426" y="3229102"/>
              <a:ext cx="1907799" cy="400709"/>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Sea squirt Cbl</a:t>
              </a:r>
              <a:endParaRPr lang="en-US" sz="2000" b="1" baseline="-25000">
                <a:solidFill>
                  <a:srgbClr val="000000"/>
                </a:solidFill>
                <a:latin typeface="Arial" pitchFamily="34" charset="0"/>
              </a:endParaRPr>
            </a:p>
          </p:txBody>
        </p:sp>
        <p:sp>
          <p:nvSpPr>
            <p:cNvPr id="2124" name="Text Box 175"/>
            <p:cNvSpPr txBox="1">
              <a:spLocks noChangeArrowheads="1"/>
            </p:cNvSpPr>
            <p:nvPr/>
          </p:nvSpPr>
          <p:spPr bwMode="auto">
            <a:xfrm>
              <a:off x="5306653" y="3271136"/>
              <a:ext cx="304877" cy="308238"/>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defRPr/>
              </a:pPr>
              <a:r>
                <a:rPr lang="en-US" sz="1400" b="1" dirty="0">
                  <a:solidFill>
                    <a:srgbClr val="000000"/>
                  </a:solidFill>
                  <a:latin typeface="Arial" charset="0"/>
                </a:rPr>
                <a:t>P</a:t>
              </a:r>
            </a:p>
          </p:txBody>
        </p:sp>
        <p:sp>
          <p:nvSpPr>
            <p:cNvPr id="2125" name="Rectangle 167"/>
            <p:cNvSpPr>
              <a:spLocks noChangeArrowheads="1"/>
            </p:cNvSpPr>
            <p:nvPr/>
          </p:nvSpPr>
          <p:spPr bwMode="auto">
            <a:xfrm>
              <a:off x="6929406" y="3261643"/>
              <a:ext cx="408375" cy="272533"/>
            </a:xfrm>
            <a:prstGeom prst="rect">
              <a:avLst/>
            </a:prstGeom>
            <a:gradFill rotWithShape="1">
              <a:gsLst>
                <a:gs pos="0">
                  <a:srgbClr val="767600"/>
                </a:gs>
                <a:gs pos="50000">
                  <a:srgbClr val="FFFF00"/>
                </a:gs>
                <a:gs pos="100000">
                  <a:srgbClr val="7676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UBA</a:t>
              </a:r>
            </a:p>
          </p:txBody>
        </p:sp>
      </p:grpSp>
      <p:grpSp>
        <p:nvGrpSpPr>
          <p:cNvPr id="12" name="Group 11"/>
          <p:cNvGrpSpPr>
            <a:grpSpLocks/>
          </p:cNvGrpSpPr>
          <p:nvPr/>
        </p:nvGrpSpPr>
        <p:grpSpPr bwMode="auto">
          <a:xfrm>
            <a:off x="1019208" y="3587750"/>
            <a:ext cx="7259607" cy="562572"/>
            <a:chOff x="1019038" y="3587056"/>
            <a:chExt cx="7259081" cy="563414"/>
          </a:xfrm>
        </p:grpSpPr>
        <p:sp>
          <p:nvSpPr>
            <p:cNvPr id="135244" name="Line 113"/>
            <p:cNvSpPr>
              <a:spLocks noChangeShapeType="1"/>
            </p:cNvSpPr>
            <p:nvPr/>
          </p:nvSpPr>
          <p:spPr bwMode="auto">
            <a:xfrm>
              <a:off x="2661618" y="3919247"/>
              <a:ext cx="5616501" cy="0"/>
            </a:xfrm>
            <a:prstGeom prst="line">
              <a:avLst/>
            </a:prstGeom>
            <a:noFill/>
            <a:ln w="25400">
              <a:solidFill>
                <a:schemeClr val="tx1"/>
              </a:solidFill>
              <a:round/>
              <a:headEnd/>
              <a:tailEnd/>
            </a:ln>
          </p:spPr>
          <p:txBody>
            <a:bodyPr wrap="none" anchor="ctr"/>
            <a:lstStyle/>
            <a:p>
              <a:endParaRPr lang="en-US"/>
            </a:p>
          </p:txBody>
        </p:sp>
        <p:sp>
          <p:nvSpPr>
            <p:cNvPr id="2086" name="Rectangle 114"/>
            <p:cNvSpPr>
              <a:spLocks noChangeArrowheads="1"/>
            </p:cNvSpPr>
            <p:nvPr/>
          </p:nvSpPr>
          <p:spPr bwMode="auto">
            <a:xfrm>
              <a:off x="4696777" y="3782302"/>
              <a:ext cx="331804"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RF</a:t>
              </a:r>
            </a:p>
          </p:txBody>
        </p:sp>
        <p:sp>
          <p:nvSpPr>
            <p:cNvPr id="2087" name="Rectangle 115"/>
            <p:cNvSpPr>
              <a:spLocks noChangeArrowheads="1"/>
            </p:cNvSpPr>
            <p:nvPr/>
          </p:nvSpPr>
          <p:spPr bwMode="auto">
            <a:xfrm>
              <a:off x="7816010" y="3782302"/>
              <a:ext cx="408375" cy="272533"/>
            </a:xfrm>
            <a:prstGeom prst="rect">
              <a:avLst/>
            </a:prstGeom>
            <a:gradFill rotWithShape="1">
              <a:gsLst>
                <a:gs pos="0">
                  <a:srgbClr val="767600"/>
                </a:gs>
                <a:gs pos="50000">
                  <a:srgbClr val="FFFF00"/>
                </a:gs>
                <a:gs pos="100000">
                  <a:srgbClr val="7676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UBA</a:t>
              </a:r>
            </a:p>
          </p:txBody>
        </p:sp>
        <p:sp>
          <p:nvSpPr>
            <p:cNvPr id="2165" name="Rectangle 117"/>
            <p:cNvSpPr>
              <a:spLocks noChangeArrowheads="1"/>
            </p:cNvSpPr>
            <p:nvPr/>
          </p:nvSpPr>
          <p:spPr bwMode="auto">
            <a:xfrm>
              <a:off x="2822818" y="3783658"/>
              <a:ext cx="1073328" cy="272532"/>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4H</a:t>
              </a:r>
            </a:p>
          </p:txBody>
        </p:sp>
        <p:sp>
          <p:nvSpPr>
            <p:cNvPr id="2089" name="Rectangle 118"/>
            <p:cNvSpPr>
              <a:spLocks noChangeArrowheads="1"/>
            </p:cNvSpPr>
            <p:nvPr/>
          </p:nvSpPr>
          <p:spPr bwMode="auto">
            <a:xfrm>
              <a:off x="3745693" y="3783658"/>
              <a:ext cx="197470" cy="272532"/>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EF</a:t>
              </a:r>
            </a:p>
          </p:txBody>
        </p:sp>
        <p:sp>
          <p:nvSpPr>
            <p:cNvPr id="2090" name="Rectangle 119"/>
            <p:cNvSpPr>
              <a:spLocks noChangeArrowheads="1"/>
            </p:cNvSpPr>
            <p:nvPr/>
          </p:nvSpPr>
          <p:spPr bwMode="auto">
            <a:xfrm>
              <a:off x="3943163" y="3783658"/>
              <a:ext cx="578980" cy="272532"/>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SH2</a:t>
              </a:r>
            </a:p>
          </p:txBody>
        </p:sp>
        <p:sp>
          <p:nvSpPr>
            <p:cNvPr id="2091" name="Rectangle 120"/>
            <p:cNvSpPr>
              <a:spLocks noChangeArrowheads="1"/>
            </p:cNvSpPr>
            <p:nvPr/>
          </p:nvSpPr>
          <p:spPr bwMode="auto">
            <a:xfrm>
              <a:off x="4523486" y="3782302"/>
              <a:ext cx="173291" cy="272533"/>
            </a:xfrm>
            <a:prstGeom prst="rect">
              <a:avLst/>
            </a:prstGeom>
            <a:solidFill>
              <a:schemeClr val="bg1"/>
            </a:soli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L</a:t>
              </a:r>
            </a:p>
          </p:txBody>
        </p:sp>
        <p:sp>
          <p:nvSpPr>
            <p:cNvPr id="2092" name="Rectangle 121"/>
            <p:cNvSpPr>
              <a:spLocks noChangeArrowheads="1"/>
            </p:cNvSpPr>
            <p:nvPr/>
          </p:nvSpPr>
          <p:spPr bwMode="auto">
            <a:xfrm flipH="1">
              <a:off x="5342922" y="3782302"/>
              <a:ext cx="158514" cy="272533"/>
            </a:xfrm>
            <a:prstGeom prst="rect">
              <a:avLst/>
            </a:prstGeom>
            <a:gradFill rotWithShape="1">
              <a:gsLst>
                <a:gs pos="0">
                  <a:srgbClr val="764700"/>
                </a:gs>
                <a:gs pos="50000">
                  <a:srgbClr val="FF9900"/>
                </a:gs>
                <a:gs pos="100000">
                  <a:srgbClr val="7647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eaLnBrk="1" hangingPunct="1">
                <a:defRPr/>
              </a:pPr>
              <a:endParaRPr lang="en-US" sz="1800">
                <a:solidFill>
                  <a:srgbClr val="000000"/>
                </a:solidFill>
                <a:latin typeface="Arial" charset="0"/>
              </a:endParaRPr>
            </a:p>
          </p:txBody>
        </p:sp>
        <p:sp>
          <p:nvSpPr>
            <p:cNvPr id="135266" name="Text Box 122"/>
            <p:cNvSpPr txBox="1">
              <a:spLocks noChangeArrowheads="1"/>
            </p:cNvSpPr>
            <p:nvPr/>
          </p:nvSpPr>
          <p:spPr bwMode="auto">
            <a:xfrm>
              <a:off x="1019038" y="3749761"/>
              <a:ext cx="973273" cy="400709"/>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D-Cbl</a:t>
              </a:r>
              <a:r>
                <a:rPr lang="en-US" sz="2000" b="1" baseline="-25000">
                  <a:solidFill>
                    <a:srgbClr val="000000"/>
                  </a:solidFill>
                  <a:latin typeface="Arial" pitchFamily="34" charset="0"/>
                </a:rPr>
                <a:t>L</a:t>
              </a:r>
            </a:p>
          </p:txBody>
        </p:sp>
        <p:sp>
          <p:nvSpPr>
            <p:cNvPr id="135267" name="Text Box 146"/>
            <p:cNvSpPr txBox="1">
              <a:spLocks noChangeArrowheads="1"/>
            </p:cNvSpPr>
            <p:nvPr/>
          </p:nvSpPr>
          <p:spPr bwMode="auto">
            <a:xfrm>
              <a:off x="5306654" y="3791795"/>
              <a:ext cx="304870" cy="308238"/>
            </a:xfrm>
            <a:prstGeom prst="rect">
              <a:avLst/>
            </a:prstGeom>
            <a:noFill/>
            <a:ln w="9525">
              <a:noFill/>
              <a:miter lim="800000"/>
              <a:headEnd/>
              <a:tailEnd/>
            </a:ln>
          </p:spPr>
          <p:txBody>
            <a:bodyPr wrap="none">
              <a:spAutoFit/>
            </a:bodyPr>
            <a:lstStyle/>
            <a:p>
              <a:pPr eaLnBrk="1" hangingPunct="1"/>
              <a:r>
                <a:rPr lang="en-US" sz="1400" b="1">
                  <a:solidFill>
                    <a:srgbClr val="000000"/>
                  </a:solidFill>
                  <a:latin typeface="Arial" pitchFamily="34" charset="0"/>
                </a:rPr>
                <a:t>P</a:t>
              </a:r>
            </a:p>
          </p:txBody>
        </p:sp>
        <p:sp>
          <p:nvSpPr>
            <p:cNvPr id="135268" name="Text Box 195"/>
            <p:cNvSpPr txBox="1">
              <a:spLocks noChangeArrowheads="1"/>
            </p:cNvSpPr>
            <p:nvPr/>
          </p:nvSpPr>
          <p:spPr bwMode="auto">
            <a:xfrm>
              <a:off x="4489350" y="3587056"/>
              <a:ext cx="287238"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grpSp>
      <p:grpSp>
        <p:nvGrpSpPr>
          <p:cNvPr id="13" name="Group 12"/>
          <p:cNvGrpSpPr>
            <a:grpSpLocks/>
          </p:cNvGrpSpPr>
          <p:nvPr/>
        </p:nvGrpSpPr>
        <p:grpSpPr bwMode="auto">
          <a:xfrm>
            <a:off x="1011243" y="4116389"/>
            <a:ext cx="4103688" cy="562572"/>
            <a:chOff x="1010835" y="4115850"/>
            <a:chExt cx="4103720" cy="563414"/>
          </a:xfrm>
        </p:grpSpPr>
        <p:sp>
          <p:nvSpPr>
            <p:cNvPr id="135226" name="Line 125"/>
            <p:cNvSpPr>
              <a:spLocks noChangeShapeType="1"/>
            </p:cNvSpPr>
            <p:nvPr/>
          </p:nvSpPr>
          <p:spPr bwMode="auto">
            <a:xfrm flipV="1">
              <a:off x="2661618" y="4439905"/>
              <a:ext cx="2452937" cy="8135"/>
            </a:xfrm>
            <a:prstGeom prst="line">
              <a:avLst/>
            </a:prstGeom>
            <a:noFill/>
            <a:ln w="25400">
              <a:solidFill>
                <a:schemeClr val="tx1"/>
              </a:solidFill>
              <a:round/>
              <a:headEnd/>
              <a:tailEnd/>
            </a:ln>
          </p:spPr>
          <p:txBody>
            <a:bodyPr wrap="none" anchor="ctr"/>
            <a:lstStyle/>
            <a:p>
              <a:endParaRPr lang="en-US"/>
            </a:p>
          </p:txBody>
        </p:sp>
        <p:sp>
          <p:nvSpPr>
            <p:cNvPr id="2095" name="Rectangle 126"/>
            <p:cNvSpPr>
              <a:spLocks noChangeArrowheads="1"/>
            </p:cNvSpPr>
            <p:nvPr/>
          </p:nvSpPr>
          <p:spPr bwMode="auto">
            <a:xfrm>
              <a:off x="4696777" y="4311096"/>
              <a:ext cx="331804"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RF</a:t>
              </a:r>
            </a:p>
          </p:txBody>
        </p:sp>
        <p:sp>
          <p:nvSpPr>
            <p:cNvPr id="2176" name="Rectangle 128"/>
            <p:cNvSpPr>
              <a:spLocks noChangeArrowheads="1"/>
            </p:cNvSpPr>
            <p:nvPr/>
          </p:nvSpPr>
          <p:spPr bwMode="auto">
            <a:xfrm>
              <a:off x="2822818" y="4311096"/>
              <a:ext cx="1073328" cy="272533"/>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4H</a:t>
              </a:r>
            </a:p>
          </p:txBody>
        </p:sp>
        <p:sp>
          <p:nvSpPr>
            <p:cNvPr id="2097" name="Rectangle 129"/>
            <p:cNvSpPr>
              <a:spLocks noChangeArrowheads="1"/>
            </p:cNvSpPr>
            <p:nvPr/>
          </p:nvSpPr>
          <p:spPr bwMode="auto">
            <a:xfrm>
              <a:off x="3745693" y="4311096"/>
              <a:ext cx="197470" cy="272533"/>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EF</a:t>
              </a:r>
            </a:p>
          </p:txBody>
        </p:sp>
        <p:sp>
          <p:nvSpPr>
            <p:cNvPr id="2098" name="Rectangle 130"/>
            <p:cNvSpPr>
              <a:spLocks noChangeArrowheads="1"/>
            </p:cNvSpPr>
            <p:nvPr/>
          </p:nvSpPr>
          <p:spPr bwMode="auto">
            <a:xfrm>
              <a:off x="3943163" y="4311096"/>
              <a:ext cx="578980" cy="272533"/>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SH2</a:t>
              </a:r>
            </a:p>
          </p:txBody>
        </p:sp>
        <p:sp>
          <p:nvSpPr>
            <p:cNvPr id="2099" name="Rectangle 131"/>
            <p:cNvSpPr>
              <a:spLocks noChangeArrowheads="1"/>
            </p:cNvSpPr>
            <p:nvPr/>
          </p:nvSpPr>
          <p:spPr bwMode="auto">
            <a:xfrm>
              <a:off x="4520799" y="4311096"/>
              <a:ext cx="173291" cy="272533"/>
            </a:xfrm>
            <a:prstGeom prst="rect">
              <a:avLst/>
            </a:prstGeom>
            <a:solidFill>
              <a:schemeClr val="bg1"/>
            </a:soli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L</a:t>
              </a:r>
            </a:p>
          </p:txBody>
        </p:sp>
        <p:sp>
          <p:nvSpPr>
            <p:cNvPr id="135242" name="Text Box 132"/>
            <p:cNvSpPr txBox="1">
              <a:spLocks noChangeArrowheads="1"/>
            </p:cNvSpPr>
            <p:nvPr/>
          </p:nvSpPr>
          <p:spPr bwMode="auto">
            <a:xfrm>
              <a:off x="1010835" y="4278555"/>
              <a:ext cx="982970" cy="400709"/>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D-Cbl</a:t>
              </a:r>
              <a:r>
                <a:rPr lang="en-US" sz="2000" b="1" baseline="-25000">
                  <a:solidFill>
                    <a:srgbClr val="000000"/>
                  </a:solidFill>
                  <a:latin typeface="Arial" pitchFamily="34" charset="0"/>
                </a:rPr>
                <a:t>S</a:t>
              </a:r>
            </a:p>
          </p:txBody>
        </p:sp>
        <p:sp>
          <p:nvSpPr>
            <p:cNvPr id="135243" name="Text Box 195"/>
            <p:cNvSpPr txBox="1">
              <a:spLocks noChangeArrowheads="1"/>
            </p:cNvSpPr>
            <p:nvPr/>
          </p:nvSpPr>
          <p:spPr bwMode="auto">
            <a:xfrm>
              <a:off x="4489337" y="4115850"/>
              <a:ext cx="287261"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grpSp>
      <p:grpSp>
        <p:nvGrpSpPr>
          <p:cNvPr id="14" name="Group 13"/>
          <p:cNvGrpSpPr>
            <a:grpSpLocks/>
          </p:cNvGrpSpPr>
          <p:nvPr/>
        </p:nvGrpSpPr>
        <p:grpSpPr bwMode="auto">
          <a:xfrm>
            <a:off x="1246243" y="4637089"/>
            <a:ext cx="4627507" cy="562572"/>
            <a:chOff x="1246727" y="4636509"/>
            <a:chExt cx="4626815" cy="563414"/>
          </a:xfrm>
        </p:grpSpPr>
        <p:sp>
          <p:nvSpPr>
            <p:cNvPr id="135202" name="Line 135"/>
            <p:cNvSpPr>
              <a:spLocks noChangeShapeType="1"/>
            </p:cNvSpPr>
            <p:nvPr/>
          </p:nvSpPr>
          <p:spPr bwMode="auto">
            <a:xfrm>
              <a:off x="2661618" y="4968699"/>
              <a:ext cx="3211924" cy="8135"/>
            </a:xfrm>
            <a:prstGeom prst="line">
              <a:avLst/>
            </a:prstGeom>
            <a:noFill/>
            <a:ln w="25400">
              <a:solidFill>
                <a:schemeClr val="tx1"/>
              </a:solidFill>
              <a:round/>
              <a:headEnd/>
              <a:tailEnd/>
            </a:ln>
          </p:spPr>
          <p:txBody>
            <a:bodyPr wrap="none" anchor="ctr"/>
            <a:lstStyle/>
            <a:p>
              <a:endParaRPr lang="en-US"/>
            </a:p>
          </p:txBody>
        </p:sp>
        <p:sp>
          <p:nvSpPr>
            <p:cNvPr id="2102" name="Rectangle 136"/>
            <p:cNvSpPr>
              <a:spLocks noChangeArrowheads="1"/>
            </p:cNvSpPr>
            <p:nvPr/>
          </p:nvSpPr>
          <p:spPr bwMode="auto">
            <a:xfrm>
              <a:off x="4696777" y="4831755"/>
              <a:ext cx="331804"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RF</a:t>
              </a:r>
            </a:p>
          </p:txBody>
        </p:sp>
        <p:sp>
          <p:nvSpPr>
            <p:cNvPr id="2103" name="Rectangle 137"/>
            <p:cNvSpPr>
              <a:spLocks noChangeArrowheads="1"/>
            </p:cNvSpPr>
            <p:nvPr/>
          </p:nvSpPr>
          <p:spPr bwMode="auto">
            <a:xfrm flipH="1">
              <a:off x="5346953" y="4831755"/>
              <a:ext cx="158514" cy="272533"/>
            </a:xfrm>
            <a:prstGeom prst="rect">
              <a:avLst/>
            </a:prstGeom>
            <a:gradFill rotWithShape="1">
              <a:gsLst>
                <a:gs pos="0">
                  <a:srgbClr val="764700"/>
                </a:gs>
                <a:gs pos="50000">
                  <a:srgbClr val="FF9900"/>
                </a:gs>
                <a:gs pos="100000">
                  <a:srgbClr val="7647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eaLnBrk="1" hangingPunct="1">
                <a:defRPr/>
              </a:pPr>
              <a:endParaRPr lang="en-US" sz="1800">
                <a:solidFill>
                  <a:srgbClr val="000000"/>
                </a:solidFill>
                <a:latin typeface="Arial" charset="0"/>
              </a:endParaRPr>
            </a:p>
          </p:txBody>
        </p:sp>
        <p:sp>
          <p:nvSpPr>
            <p:cNvPr id="2187" name="Rectangle 139"/>
            <p:cNvSpPr>
              <a:spLocks noChangeArrowheads="1"/>
            </p:cNvSpPr>
            <p:nvPr/>
          </p:nvSpPr>
          <p:spPr bwMode="auto">
            <a:xfrm>
              <a:off x="2822818" y="4831755"/>
              <a:ext cx="1073328" cy="272533"/>
            </a:xfrm>
            <a:prstGeom prst="rect">
              <a:avLst/>
            </a:prstGeom>
            <a:gradFill rotWithShape="1">
              <a:gsLst>
                <a:gs pos="0">
                  <a:schemeClr val="accent1">
                    <a:gamma/>
                    <a:shade val="86275"/>
                    <a:invGamma/>
                  </a:schemeClr>
                </a:gs>
                <a:gs pos="50000">
                  <a:schemeClr val="accent1"/>
                </a:gs>
                <a:gs pos="100000">
                  <a:schemeClr val="accent1">
                    <a:gamma/>
                    <a:shade val="86275"/>
                    <a:invGamma/>
                  </a:schemeClr>
                </a:gs>
              </a:gsLst>
              <a:lin ang="5400000" scaled="1"/>
            </a:gradFill>
            <a:ln w="0" algn="ctr">
              <a:solidFill>
                <a:schemeClr val="tx1"/>
              </a:solidFill>
              <a:miter lim="800000"/>
              <a:headEnd/>
              <a:tailEnd/>
            </a:ln>
            <a:effectLst/>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4H</a:t>
              </a:r>
            </a:p>
          </p:txBody>
        </p:sp>
        <p:sp>
          <p:nvSpPr>
            <p:cNvPr id="2105" name="Rectangle 140"/>
            <p:cNvSpPr>
              <a:spLocks noChangeArrowheads="1"/>
            </p:cNvSpPr>
            <p:nvPr/>
          </p:nvSpPr>
          <p:spPr bwMode="auto">
            <a:xfrm>
              <a:off x="3745693" y="4831755"/>
              <a:ext cx="197470" cy="272533"/>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dirty="0">
                  <a:solidFill>
                    <a:srgbClr val="000000"/>
                  </a:solidFill>
                  <a:latin typeface="Arial" charset="0"/>
                </a:rPr>
                <a:t>EF</a:t>
              </a:r>
            </a:p>
          </p:txBody>
        </p:sp>
        <p:sp>
          <p:nvSpPr>
            <p:cNvPr id="2106" name="Rectangle 141"/>
            <p:cNvSpPr>
              <a:spLocks noChangeArrowheads="1"/>
            </p:cNvSpPr>
            <p:nvPr/>
          </p:nvSpPr>
          <p:spPr bwMode="auto">
            <a:xfrm>
              <a:off x="3943163" y="4831755"/>
              <a:ext cx="578980" cy="272533"/>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SH2</a:t>
              </a:r>
            </a:p>
          </p:txBody>
        </p:sp>
        <p:sp>
          <p:nvSpPr>
            <p:cNvPr id="2107" name="Rectangle 142"/>
            <p:cNvSpPr>
              <a:spLocks noChangeArrowheads="1"/>
            </p:cNvSpPr>
            <p:nvPr/>
          </p:nvSpPr>
          <p:spPr bwMode="auto">
            <a:xfrm>
              <a:off x="4520799" y="4831755"/>
              <a:ext cx="173291" cy="272533"/>
            </a:xfrm>
            <a:prstGeom prst="rect">
              <a:avLst/>
            </a:prstGeom>
            <a:solidFill>
              <a:schemeClr val="bg1"/>
            </a:soli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L</a:t>
              </a:r>
            </a:p>
          </p:txBody>
        </p:sp>
        <p:sp>
          <p:nvSpPr>
            <p:cNvPr id="135221" name="Text Box 143"/>
            <p:cNvSpPr txBox="1">
              <a:spLocks noChangeArrowheads="1"/>
            </p:cNvSpPr>
            <p:nvPr/>
          </p:nvSpPr>
          <p:spPr bwMode="auto">
            <a:xfrm>
              <a:off x="1246727" y="4799214"/>
              <a:ext cx="724770" cy="400709"/>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Sli-1</a:t>
              </a:r>
            </a:p>
          </p:txBody>
        </p:sp>
        <p:sp>
          <p:nvSpPr>
            <p:cNvPr id="2110" name="Text Box 145"/>
            <p:cNvSpPr txBox="1">
              <a:spLocks noChangeArrowheads="1"/>
            </p:cNvSpPr>
            <p:nvPr/>
          </p:nvSpPr>
          <p:spPr bwMode="auto">
            <a:xfrm>
              <a:off x="5306653" y="4849383"/>
              <a:ext cx="304846" cy="308238"/>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defRPr/>
              </a:pPr>
              <a:r>
                <a:rPr lang="en-US" sz="1400" b="1" dirty="0">
                  <a:solidFill>
                    <a:srgbClr val="000000"/>
                  </a:solidFill>
                  <a:latin typeface="Arial" charset="0"/>
                </a:rPr>
                <a:t>P</a:t>
              </a:r>
            </a:p>
          </p:txBody>
        </p:sp>
        <p:sp>
          <p:nvSpPr>
            <p:cNvPr id="135225" name="Text Box 195"/>
            <p:cNvSpPr txBox="1">
              <a:spLocks noChangeArrowheads="1"/>
            </p:cNvSpPr>
            <p:nvPr/>
          </p:nvSpPr>
          <p:spPr bwMode="auto">
            <a:xfrm>
              <a:off x="4489361" y="4636509"/>
              <a:ext cx="287216" cy="277414"/>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grpSp>
      <p:grpSp>
        <p:nvGrpSpPr>
          <p:cNvPr id="15" name="Group 14"/>
          <p:cNvGrpSpPr>
            <a:grpSpLocks/>
          </p:cNvGrpSpPr>
          <p:nvPr/>
        </p:nvGrpSpPr>
        <p:grpSpPr bwMode="auto">
          <a:xfrm>
            <a:off x="80931" y="5149857"/>
            <a:ext cx="8636035" cy="561157"/>
            <a:chOff x="81056" y="5149027"/>
            <a:chExt cx="8636334" cy="562231"/>
          </a:xfrm>
        </p:grpSpPr>
        <p:sp>
          <p:nvSpPr>
            <p:cNvPr id="135181" name="Line 178"/>
            <p:cNvSpPr>
              <a:spLocks noChangeShapeType="1"/>
            </p:cNvSpPr>
            <p:nvPr/>
          </p:nvSpPr>
          <p:spPr bwMode="auto">
            <a:xfrm>
              <a:off x="2849685" y="5477156"/>
              <a:ext cx="5867705" cy="8135"/>
            </a:xfrm>
            <a:prstGeom prst="line">
              <a:avLst/>
            </a:prstGeom>
            <a:noFill/>
            <a:ln w="25400">
              <a:solidFill>
                <a:schemeClr val="tx1"/>
              </a:solidFill>
              <a:round/>
              <a:headEnd/>
              <a:tailEnd/>
            </a:ln>
          </p:spPr>
          <p:txBody>
            <a:bodyPr/>
            <a:lstStyle/>
            <a:p>
              <a:endParaRPr lang="en-US"/>
            </a:p>
          </p:txBody>
        </p:sp>
        <p:sp>
          <p:nvSpPr>
            <p:cNvPr id="2135" name="Rectangle 148"/>
            <p:cNvSpPr>
              <a:spLocks noChangeArrowheads="1"/>
            </p:cNvSpPr>
            <p:nvPr/>
          </p:nvSpPr>
          <p:spPr bwMode="auto">
            <a:xfrm>
              <a:off x="4695433" y="5344279"/>
              <a:ext cx="331805" cy="272533"/>
            </a:xfrm>
            <a:prstGeom prst="rect">
              <a:avLst/>
            </a:prstGeom>
            <a:gradFill rotWithShape="1">
              <a:gsLst>
                <a:gs pos="0">
                  <a:srgbClr val="185E18"/>
                </a:gs>
                <a:gs pos="50000">
                  <a:srgbClr val="33CC33"/>
                </a:gs>
                <a:gs pos="100000">
                  <a:srgbClr val="185E18"/>
                </a:gs>
              </a:gsLst>
              <a:lin ang="5400000" scaled="1"/>
            </a:gra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RF</a:t>
              </a:r>
            </a:p>
          </p:txBody>
        </p:sp>
        <p:sp>
          <p:nvSpPr>
            <p:cNvPr id="2136" name="Rectangle 151"/>
            <p:cNvSpPr>
              <a:spLocks noChangeArrowheads="1"/>
            </p:cNvSpPr>
            <p:nvPr/>
          </p:nvSpPr>
          <p:spPr bwMode="auto">
            <a:xfrm>
              <a:off x="3744349" y="5344279"/>
              <a:ext cx="197471" cy="272533"/>
            </a:xfrm>
            <a:prstGeom prst="rect">
              <a:avLst/>
            </a:prstGeom>
            <a:gradFill rotWithShape="1">
              <a:gsLst>
                <a:gs pos="0">
                  <a:srgbClr val="2F4776"/>
                </a:gs>
                <a:gs pos="50000">
                  <a:srgbClr val="6699FF"/>
                </a:gs>
                <a:gs pos="100000">
                  <a:srgbClr val="2F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EF</a:t>
              </a:r>
            </a:p>
          </p:txBody>
        </p:sp>
        <p:sp>
          <p:nvSpPr>
            <p:cNvPr id="2137" name="Rectangle 152"/>
            <p:cNvSpPr>
              <a:spLocks noChangeArrowheads="1"/>
            </p:cNvSpPr>
            <p:nvPr/>
          </p:nvSpPr>
          <p:spPr bwMode="auto">
            <a:xfrm>
              <a:off x="3941820" y="5344279"/>
              <a:ext cx="570919" cy="272533"/>
            </a:xfrm>
            <a:prstGeom prst="rect">
              <a:avLst/>
            </a:prstGeom>
            <a:gradFill rotWithShape="1">
              <a:gsLst>
                <a:gs pos="0">
                  <a:srgbClr val="5E4776"/>
                </a:gs>
                <a:gs pos="50000">
                  <a:srgbClr val="CC99FF"/>
                </a:gs>
                <a:gs pos="100000">
                  <a:srgbClr val="5E4776"/>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SH2</a:t>
              </a:r>
            </a:p>
          </p:txBody>
        </p:sp>
        <p:sp>
          <p:nvSpPr>
            <p:cNvPr id="135191" name="Text Box 154"/>
            <p:cNvSpPr txBox="1">
              <a:spLocks noChangeArrowheads="1"/>
            </p:cNvSpPr>
            <p:nvPr/>
          </p:nvSpPr>
          <p:spPr bwMode="auto">
            <a:xfrm>
              <a:off x="81056" y="5310382"/>
              <a:ext cx="1980099" cy="400876"/>
            </a:xfrm>
            <a:prstGeom prst="rect">
              <a:avLst/>
            </a:prstGeom>
            <a:noFill/>
            <a:ln w="127000" algn="ctr">
              <a:noFill/>
              <a:miter lim="800000"/>
              <a:headEnd/>
              <a:tailEnd/>
            </a:ln>
          </p:spPr>
          <p:txBody>
            <a:bodyPr wrap="none">
              <a:spAutoFit/>
            </a:bodyPr>
            <a:lstStyle/>
            <a:p>
              <a:pPr algn="ctr" defTabSz="4019550" eaLnBrk="1" hangingPunct="1"/>
              <a:r>
                <a:rPr lang="en-US" sz="2000" b="1">
                  <a:solidFill>
                    <a:srgbClr val="000000"/>
                  </a:solidFill>
                  <a:latin typeface="Arial" pitchFamily="34" charset="0"/>
                </a:rPr>
                <a:t>Sea urchin Cbl</a:t>
              </a:r>
            </a:p>
          </p:txBody>
        </p:sp>
        <p:sp>
          <p:nvSpPr>
            <p:cNvPr id="2139" name="Rectangle 184"/>
            <p:cNvSpPr>
              <a:spLocks noChangeArrowheads="1"/>
            </p:cNvSpPr>
            <p:nvPr/>
          </p:nvSpPr>
          <p:spPr bwMode="auto">
            <a:xfrm flipH="1">
              <a:off x="5346953" y="5328009"/>
              <a:ext cx="158514" cy="272533"/>
            </a:xfrm>
            <a:prstGeom prst="rect">
              <a:avLst/>
            </a:prstGeom>
            <a:gradFill rotWithShape="1">
              <a:gsLst>
                <a:gs pos="0">
                  <a:srgbClr val="764700"/>
                </a:gs>
                <a:gs pos="50000">
                  <a:srgbClr val="FF9900"/>
                </a:gs>
                <a:gs pos="100000">
                  <a:srgbClr val="764700"/>
                </a:gs>
              </a:gsLst>
              <a:lin ang="5400000" scaled="1"/>
            </a:gradFill>
            <a:ln w="0" algn="ctr">
              <a:solidFill>
                <a:schemeClr val="tx1"/>
              </a:solidFill>
              <a:miter lim="800000"/>
              <a:headEnd/>
              <a:tailEnd/>
            </a:ln>
            <a:scene3d>
              <a:camera prst="orthographicFront"/>
              <a:lightRig rig="threePt" dir="t"/>
            </a:scene3d>
            <a:sp3d>
              <a:bevelT/>
            </a:sp3d>
          </p:spPr>
          <p:txBody>
            <a:bodyPr wrap="none" anchor="ctr"/>
            <a:lstStyle/>
            <a:p>
              <a:pPr eaLnBrk="1" hangingPunct="1">
                <a:defRPr/>
              </a:pPr>
              <a:endParaRPr lang="en-US" sz="1800">
                <a:solidFill>
                  <a:srgbClr val="000000"/>
                </a:solidFill>
                <a:latin typeface="Arial" charset="0"/>
              </a:endParaRPr>
            </a:p>
          </p:txBody>
        </p:sp>
        <p:sp>
          <p:nvSpPr>
            <p:cNvPr id="2140" name="Text Box 185"/>
            <p:cNvSpPr txBox="1">
              <a:spLocks noChangeArrowheads="1"/>
            </p:cNvSpPr>
            <p:nvPr/>
          </p:nvSpPr>
          <p:spPr bwMode="auto">
            <a:xfrm>
              <a:off x="5306653" y="5345631"/>
              <a:ext cx="304903" cy="308366"/>
            </a:xfrm>
            <a:prstGeom prst="rect">
              <a:avLst/>
            </a:prstGeom>
            <a:noFill/>
            <a:ln w="9525">
              <a:noFill/>
              <a:miter lim="800000"/>
              <a:headEnd/>
              <a:tailEnd/>
            </a:ln>
            <a:scene3d>
              <a:camera prst="orthographicFront"/>
              <a:lightRig rig="threePt" dir="t"/>
            </a:scene3d>
            <a:sp3d>
              <a:bevelT/>
            </a:sp3d>
          </p:spPr>
          <p:txBody>
            <a:bodyPr wrap="none">
              <a:spAutoFit/>
            </a:bodyPr>
            <a:lstStyle/>
            <a:p>
              <a:pPr eaLnBrk="1" hangingPunct="1">
                <a:defRPr/>
              </a:pPr>
              <a:r>
                <a:rPr lang="en-US" sz="1400" b="1">
                  <a:solidFill>
                    <a:srgbClr val="000000"/>
                  </a:solidFill>
                  <a:latin typeface="Arial" charset="0"/>
                </a:rPr>
                <a:t>P</a:t>
              </a:r>
            </a:p>
          </p:txBody>
        </p:sp>
        <p:sp>
          <p:nvSpPr>
            <p:cNvPr id="2127" name="Rectangle 164"/>
            <p:cNvSpPr>
              <a:spLocks noChangeArrowheads="1"/>
            </p:cNvSpPr>
            <p:nvPr/>
          </p:nvSpPr>
          <p:spPr bwMode="auto">
            <a:xfrm>
              <a:off x="4520799" y="5344278"/>
              <a:ext cx="173291" cy="272533"/>
            </a:xfrm>
            <a:prstGeom prst="rect">
              <a:avLst/>
            </a:prstGeom>
            <a:solidFill>
              <a:schemeClr val="bg1"/>
            </a:solidFill>
            <a:ln w="3175" algn="ctr">
              <a:solidFill>
                <a:schemeClr val="tx1"/>
              </a:solidFill>
              <a:miter lim="800000"/>
              <a:headEnd/>
              <a:tailEnd/>
            </a:ln>
            <a:scene3d>
              <a:camera prst="orthographicFront"/>
              <a:lightRig rig="threePt" dir="t"/>
            </a:scene3d>
            <a:sp3d>
              <a:bevelT/>
            </a:sp3d>
          </p:spPr>
          <p:txBody>
            <a:bodyPr wrap="none" anchor="ctr"/>
            <a:lstStyle/>
            <a:p>
              <a:pPr algn="ctr" defTabSz="4019550" eaLnBrk="1" hangingPunct="1">
                <a:defRPr/>
              </a:pPr>
              <a:r>
                <a:rPr lang="en-US" sz="1400" b="1">
                  <a:solidFill>
                    <a:srgbClr val="000000"/>
                  </a:solidFill>
                  <a:latin typeface="Arial" charset="0"/>
                </a:rPr>
                <a:t>L</a:t>
              </a:r>
            </a:p>
          </p:txBody>
        </p:sp>
        <p:sp>
          <p:nvSpPr>
            <p:cNvPr id="135201" name="Text Box 195"/>
            <p:cNvSpPr txBox="1">
              <a:spLocks noChangeArrowheads="1"/>
            </p:cNvSpPr>
            <p:nvPr/>
          </p:nvSpPr>
          <p:spPr bwMode="auto">
            <a:xfrm>
              <a:off x="4489337" y="5149027"/>
              <a:ext cx="287269" cy="277529"/>
            </a:xfrm>
            <a:prstGeom prst="rect">
              <a:avLst/>
            </a:prstGeom>
            <a:noFill/>
            <a:ln w="12700" algn="ctr">
              <a:noFill/>
              <a:miter lim="800000"/>
              <a:headEnd/>
              <a:tailEnd/>
            </a:ln>
          </p:spPr>
          <p:txBody>
            <a:bodyPr wrap="none">
              <a:spAutoFit/>
            </a:bodyPr>
            <a:lstStyle/>
            <a:p>
              <a:pPr algn="ctr" defTabSz="4019550" eaLnBrk="1" hangingPunct="1"/>
              <a:r>
                <a:rPr lang="en-US" sz="1200" b="1">
                  <a:solidFill>
                    <a:srgbClr val="000000"/>
                  </a:solidFill>
                  <a:latin typeface="Arial" pitchFamily="34" charset="0"/>
                </a:rPr>
                <a:t>Y</a:t>
              </a:r>
            </a:p>
          </p:txBody>
        </p:sp>
      </p:grpSp>
      <p:sp>
        <p:nvSpPr>
          <p:cNvPr id="135180" name="Text Box 2"/>
          <p:cNvSpPr txBox="1">
            <a:spLocks noChangeArrowheads="1"/>
          </p:cNvSpPr>
          <p:nvPr/>
        </p:nvSpPr>
        <p:spPr bwMode="auto">
          <a:xfrm>
            <a:off x="0" y="49213"/>
            <a:ext cx="9144000" cy="461962"/>
          </a:xfrm>
          <a:prstGeom prst="rect">
            <a:avLst/>
          </a:prstGeom>
          <a:noFill/>
          <a:ln w="9525">
            <a:noFill/>
            <a:miter lim="800000"/>
            <a:headEnd/>
            <a:tailEnd/>
          </a:ln>
        </p:spPr>
        <p:txBody>
          <a:bodyPr>
            <a:spAutoFit/>
          </a:bodyPr>
          <a:lstStyle/>
          <a:p>
            <a:pPr algn="ctr"/>
            <a:r>
              <a:rPr lang="en-US" altLang="en-US" b="1" dirty="0">
                <a:solidFill>
                  <a:srgbClr val="000000"/>
                </a:solidFill>
                <a:latin typeface="Arial" pitchFamily="34" charset="0"/>
              </a:rPr>
              <a:t>The Cbl Family</a:t>
            </a:r>
          </a:p>
        </p:txBody>
      </p:sp>
      <p:sp>
        <p:nvSpPr>
          <p:cNvPr id="109" name="TextBox 108"/>
          <p:cNvSpPr txBox="1"/>
          <p:nvPr/>
        </p:nvSpPr>
        <p:spPr>
          <a:xfrm>
            <a:off x="3845434" y="6550223"/>
            <a:ext cx="5298566" cy="307777"/>
          </a:xfrm>
          <a:prstGeom prst="rect">
            <a:avLst/>
          </a:prstGeom>
          <a:noFill/>
        </p:spPr>
        <p:txBody>
          <a:bodyPr wrap="none" rtlCol="0">
            <a:spAutoFit/>
          </a:bodyPr>
          <a:lstStyle/>
          <a:p>
            <a:r>
              <a:rPr lang="en-US" sz="1400" b="1" dirty="0" err="1">
                <a:solidFill>
                  <a:schemeClr val="tx1"/>
                </a:solidFill>
                <a:latin typeface="Arial" pitchFamily="34" charset="0"/>
                <a:cs typeface="Arial" pitchFamily="34" charset="0"/>
              </a:rPr>
              <a:t>Nau</a:t>
            </a:r>
            <a:r>
              <a:rPr lang="en-US" sz="1400" b="1" dirty="0">
                <a:solidFill>
                  <a:schemeClr val="tx1"/>
                </a:solidFill>
                <a:latin typeface="Arial" pitchFamily="34" charset="0"/>
                <a:cs typeface="Arial" pitchFamily="34" charset="0"/>
              </a:rPr>
              <a:t> and </a:t>
            </a:r>
            <a:r>
              <a:rPr lang="en-US" sz="1400" b="1" dirty="0" err="1">
                <a:solidFill>
                  <a:schemeClr val="tx1"/>
                </a:solidFill>
                <a:latin typeface="Arial" pitchFamily="34" charset="0"/>
                <a:cs typeface="Arial" pitchFamily="34" charset="0"/>
              </a:rPr>
              <a:t>Lipkowtz</a:t>
            </a:r>
            <a:r>
              <a:rPr lang="en-US" sz="1400" b="1" dirty="0">
                <a:solidFill>
                  <a:schemeClr val="tx1"/>
                </a:solidFill>
                <a:latin typeface="Arial" pitchFamily="34" charset="0"/>
                <a:cs typeface="Arial" pitchFamily="34" charset="0"/>
              </a:rPr>
              <a:t> in </a:t>
            </a:r>
            <a:r>
              <a:rPr lang="en-US" sz="1400" b="1" dirty="0" err="1">
                <a:solidFill>
                  <a:schemeClr val="tx1"/>
                </a:solidFill>
                <a:latin typeface="Arial" pitchFamily="34" charset="0"/>
                <a:cs typeface="Arial" pitchFamily="34" charset="0"/>
              </a:rPr>
              <a:t>Cbl</a:t>
            </a:r>
            <a:r>
              <a:rPr lang="en-US" sz="1400" b="1" dirty="0">
                <a:solidFill>
                  <a:schemeClr val="tx1"/>
                </a:solidFill>
                <a:latin typeface="Arial" pitchFamily="34" charset="0"/>
                <a:cs typeface="Arial" pitchFamily="34" charset="0"/>
              </a:rPr>
              <a:t> Proteins, ed. Alex </a:t>
            </a:r>
            <a:r>
              <a:rPr lang="en-US" sz="1400" b="1" dirty="0" err="1">
                <a:solidFill>
                  <a:schemeClr val="tx1"/>
                </a:solidFill>
                <a:latin typeface="Arial" pitchFamily="34" charset="0"/>
                <a:cs typeface="Arial" pitchFamily="34" charset="0"/>
              </a:rPr>
              <a:t>Tsygankov</a:t>
            </a:r>
            <a:r>
              <a:rPr lang="en-US" sz="1400" b="1" dirty="0">
                <a:solidFill>
                  <a:schemeClr val="tx1"/>
                </a:solidFill>
                <a:latin typeface="Arial" pitchFamily="34" charset="0"/>
                <a:cs typeface="Arial" pitchFamily="34" charset="0"/>
              </a:rPr>
              <a:t>,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4"/>
          <p:cNvSpPr txBox="1">
            <a:spLocks noChangeArrowheads="1"/>
          </p:cNvSpPr>
          <p:nvPr/>
        </p:nvSpPr>
        <p:spPr bwMode="auto">
          <a:xfrm>
            <a:off x="1366108" y="212730"/>
            <a:ext cx="7143302" cy="461665"/>
          </a:xfrm>
          <a:prstGeom prst="rect">
            <a:avLst/>
          </a:prstGeom>
          <a:noFill/>
          <a:ln w="9525">
            <a:noFill/>
            <a:miter lim="800000"/>
            <a:headEnd/>
            <a:tailEnd/>
          </a:ln>
        </p:spPr>
        <p:txBody>
          <a:bodyPr wrap="none">
            <a:spAutoFit/>
          </a:bodyPr>
          <a:lstStyle/>
          <a:p>
            <a:pPr algn="ctr"/>
            <a:r>
              <a:rPr lang="en-US" altLang="en-US" b="1" dirty="0">
                <a:solidFill>
                  <a:srgbClr val="000000"/>
                </a:solidFill>
                <a:latin typeface="Arial" pitchFamily="34" charset="0"/>
                <a:cs typeface="Arial" pitchFamily="34" charset="0"/>
              </a:rPr>
              <a:t>Analysis of </a:t>
            </a:r>
            <a:r>
              <a:rPr lang="en-US" altLang="en-US" b="1" dirty="0" err="1">
                <a:solidFill>
                  <a:srgbClr val="000000"/>
                </a:solidFill>
                <a:latin typeface="Arial" pitchFamily="34" charset="0"/>
                <a:cs typeface="Arial" pitchFamily="34" charset="0"/>
              </a:rPr>
              <a:t>Cbl</a:t>
            </a:r>
            <a:r>
              <a:rPr lang="en-US" altLang="en-US" b="1" dirty="0">
                <a:solidFill>
                  <a:srgbClr val="000000"/>
                </a:solidFill>
                <a:latin typeface="Arial" pitchFamily="34" charset="0"/>
                <a:cs typeface="Arial" pitchFamily="34" charset="0"/>
              </a:rPr>
              <a:t> Mutations from Human Cancers</a:t>
            </a:r>
            <a:endParaRPr lang="en-US" altLang="en-US" b="1" dirty="0">
              <a:solidFill>
                <a:srgbClr val="000000"/>
              </a:solidFill>
              <a:latin typeface="Arial" pitchFamily="34" charset="0"/>
            </a:endParaRPr>
          </a:p>
        </p:txBody>
      </p:sp>
      <p:sp>
        <p:nvSpPr>
          <p:cNvPr id="19" name="Text Box 4"/>
          <p:cNvSpPr txBox="1">
            <a:spLocks noChangeArrowheads="1"/>
          </p:cNvSpPr>
          <p:nvPr/>
        </p:nvSpPr>
        <p:spPr bwMode="auto">
          <a:xfrm>
            <a:off x="2642458" y="746130"/>
            <a:ext cx="2967479" cy="1015663"/>
          </a:xfrm>
          <a:prstGeom prst="rect">
            <a:avLst/>
          </a:prstGeom>
          <a:noFill/>
          <a:ln w="9525">
            <a:noFill/>
            <a:miter lim="800000"/>
            <a:headEnd/>
            <a:tailEnd/>
          </a:ln>
        </p:spPr>
        <p:txBody>
          <a:bodyPr wrap="none">
            <a:spAutoFit/>
          </a:bodyPr>
          <a:lstStyle/>
          <a:p>
            <a:r>
              <a:rPr lang="en-US" altLang="en-US" sz="2000" b="1" dirty="0">
                <a:solidFill>
                  <a:srgbClr val="000000"/>
                </a:solidFill>
                <a:latin typeface="Arial" pitchFamily="34" charset="0"/>
                <a:cs typeface="Arial" pitchFamily="34" charset="0"/>
              </a:rPr>
              <a:t>Anna </a:t>
            </a:r>
            <a:r>
              <a:rPr lang="en-US" altLang="en-US" sz="2000" b="1" dirty="0" err="1">
                <a:solidFill>
                  <a:srgbClr val="000000"/>
                </a:solidFill>
                <a:latin typeface="Arial" pitchFamily="34" charset="0"/>
                <a:cs typeface="Arial" pitchFamily="34" charset="0"/>
              </a:rPr>
              <a:t>Panchenko</a:t>
            </a:r>
            <a:r>
              <a:rPr lang="en-US" altLang="en-US" sz="2000" b="1" dirty="0">
                <a:solidFill>
                  <a:srgbClr val="000000"/>
                </a:solidFill>
                <a:latin typeface="Arial" pitchFamily="34" charset="0"/>
                <a:cs typeface="Arial" pitchFamily="34" charset="0"/>
              </a:rPr>
              <a:t> NCBI</a:t>
            </a:r>
          </a:p>
          <a:p>
            <a:r>
              <a:rPr lang="en-US" altLang="en-US" sz="2000" b="1" dirty="0" err="1">
                <a:solidFill>
                  <a:srgbClr val="000000"/>
                </a:solidFill>
                <a:latin typeface="Arial" pitchFamily="34" charset="0"/>
                <a:cs typeface="Arial" pitchFamily="34" charset="0"/>
              </a:rPr>
              <a:t>Minghui</a:t>
            </a:r>
            <a:r>
              <a:rPr lang="en-US" altLang="en-US" sz="2000" b="1" dirty="0">
                <a:solidFill>
                  <a:srgbClr val="000000"/>
                </a:solidFill>
                <a:latin typeface="Arial" pitchFamily="34" charset="0"/>
                <a:cs typeface="Arial" pitchFamily="34" charset="0"/>
              </a:rPr>
              <a:t> Li</a:t>
            </a:r>
          </a:p>
          <a:p>
            <a:r>
              <a:rPr lang="en-US" altLang="en-US" sz="2000" b="1" dirty="0">
                <a:solidFill>
                  <a:srgbClr val="000000"/>
                </a:solidFill>
                <a:latin typeface="Arial" pitchFamily="34" charset="0"/>
                <a:cs typeface="Arial" pitchFamily="34" charset="0"/>
              </a:rPr>
              <a:t>Ben Shoemaker</a:t>
            </a:r>
          </a:p>
        </p:txBody>
      </p:sp>
      <p:pic>
        <p:nvPicPr>
          <p:cNvPr id="391170" name="Picture 2"/>
          <p:cNvPicPr>
            <a:picLocks noChangeAspect="1" noChangeArrowheads="1"/>
          </p:cNvPicPr>
          <p:nvPr/>
        </p:nvPicPr>
        <p:blipFill>
          <a:blip r:embed="rId3" cstate="print"/>
          <a:srcRect/>
          <a:stretch>
            <a:fillRect/>
          </a:stretch>
        </p:blipFill>
        <p:spPr bwMode="auto">
          <a:xfrm>
            <a:off x="610281" y="2477377"/>
            <a:ext cx="3743325" cy="3676650"/>
          </a:xfrm>
          <a:prstGeom prst="rect">
            <a:avLst/>
          </a:prstGeom>
          <a:noFill/>
          <a:ln w="9525">
            <a:noFill/>
            <a:miter lim="800000"/>
            <a:headEnd/>
            <a:tailEnd/>
          </a:ln>
          <a:effectLst/>
        </p:spPr>
      </p:pic>
      <p:pic>
        <p:nvPicPr>
          <p:cNvPr id="391171" name="Picture 3"/>
          <p:cNvPicPr>
            <a:picLocks noChangeAspect="1" noChangeArrowheads="1"/>
          </p:cNvPicPr>
          <p:nvPr/>
        </p:nvPicPr>
        <p:blipFill>
          <a:blip r:embed="rId4" cstate="print"/>
          <a:srcRect/>
          <a:stretch>
            <a:fillRect/>
          </a:stretch>
        </p:blipFill>
        <p:spPr bwMode="auto">
          <a:xfrm>
            <a:off x="4932899" y="2477379"/>
            <a:ext cx="3743325" cy="3676650"/>
          </a:xfrm>
          <a:prstGeom prst="rect">
            <a:avLst/>
          </a:prstGeom>
          <a:noFill/>
          <a:ln w="9525">
            <a:noFill/>
            <a:miter lim="800000"/>
            <a:headEnd/>
            <a:tailEnd/>
          </a:ln>
          <a:effectLst/>
        </p:spPr>
      </p:pic>
      <p:sp>
        <p:nvSpPr>
          <p:cNvPr id="7" name="TextBox 1"/>
          <p:cNvSpPr txBox="1">
            <a:spLocks noChangeArrowheads="1"/>
          </p:cNvSpPr>
          <p:nvPr/>
        </p:nvSpPr>
        <p:spPr bwMode="auto">
          <a:xfrm>
            <a:off x="5609937" y="6549936"/>
            <a:ext cx="3549593" cy="307777"/>
          </a:xfrm>
          <a:prstGeom prst="rect">
            <a:avLst/>
          </a:prstGeom>
          <a:noFill/>
          <a:ln w="9525">
            <a:noFill/>
            <a:miter lim="800000"/>
            <a:headEnd/>
            <a:tailEnd/>
          </a:ln>
        </p:spPr>
        <p:txBody>
          <a:bodyPr wrap="square">
            <a:spAutoFit/>
          </a:bodyPr>
          <a:lstStyle/>
          <a:p>
            <a:r>
              <a:rPr lang="en-US" altLang="en-US" sz="1400" b="1" dirty="0">
                <a:solidFill>
                  <a:srgbClr val="000000"/>
                </a:solidFill>
                <a:latin typeface="Arial" charset="0"/>
                <a:cs typeface="Arial" charset="0"/>
              </a:rPr>
              <a:t>Li </a:t>
            </a:r>
            <a:r>
              <a:rPr lang="en-US" altLang="en-US" sz="1400" b="1" i="1" dirty="0">
                <a:solidFill>
                  <a:srgbClr val="000000"/>
                </a:solidFill>
                <a:latin typeface="Arial" charset="0"/>
                <a:cs typeface="Arial" charset="0"/>
              </a:rPr>
              <a:t>et al., </a:t>
            </a:r>
            <a:r>
              <a:rPr lang="en-US" altLang="en-US" sz="1400" b="1" dirty="0">
                <a:solidFill>
                  <a:srgbClr val="000000"/>
                </a:solidFill>
                <a:latin typeface="Arial" charset="0"/>
                <a:cs typeface="Arial" charset="0"/>
              </a:rPr>
              <a:t>Cancer Research </a:t>
            </a:r>
            <a:r>
              <a:rPr lang="de-DE" altLang="en-US" sz="1400" b="1" dirty="0">
                <a:solidFill>
                  <a:srgbClr val="000000"/>
                </a:solidFill>
                <a:latin typeface="Arial" charset="0"/>
                <a:cs typeface="Arial" charset="0"/>
              </a:rPr>
              <a:t>76: 571, 2017</a:t>
            </a:r>
          </a:p>
        </p:txBody>
      </p:sp>
    </p:spTree>
    <p:extLst>
      <p:ext uri="{BB962C8B-B14F-4D97-AF65-F5344CB8AC3E}">
        <p14:creationId xmlns:p14="http://schemas.microsoft.com/office/powerpoint/2010/main" val="382264635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4"/>
          <p:cNvSpPr txBox="1">
            <a:spLocks noChangeArrowheads="1"/>
          </p:cNvSpPr>
          <p:nvPr/>
        </p:nvSpPr>
        <p:spPr bwMode="auto">
          <a:xfrm>
            <a:off x="819858" y="212730"/>
            <a:ext cx="7569123" cy="461665"/>
          </a:xfrm>
          <a:prstGeom prst="rect">
            <a:avLst/>
          </a:prstGeom>
          <a:noFill/>
          <a:ln w="9525">
            <a:noFill/>
            <a:miter lim="800000"/>
            <a:headEnd/>
            <a:tailEnd/>
          </a:ln>
        </p:spPr>
        <p:txBody>
          <a:bodyPr wrap="none">
            <a:spAutoFit/>
          </a:bodyPr>
          <a:lstStyle/>
          <a:p>
            <a:pPr algn="ctr"/>
            <a:r>
              <a:rPr lang="en-US" altLang="en-US" b="1" dirty="0">
                <a:solidFill>
                  <a:srgbClr val="000000"/>
                </a:solidFill>
                <a:latin typeface="Arial" pitchFamily="34" charset="0"/>
                <a:cs typeface="Arial" pitchFamily="34" charset="0"/>
              </a:rPr>
              <a:t>Do All Cancer Cbl Mutations Abrogate E3 Activity?</a:t>
            </a:r>
            <a:endParaRPr lang="en-US" altLang="en-US" b="1" dirty="0">
              <a:solidFill>
                <a:srgbClr val="000000"/>
              </a:solidFill>
              <a:latin typeface="Arial" pitchFamily="34" charset="0"/>
            </a:endParaRPr>
          </a:p>
        </p:txBody>
      </p:sp>
      <p:pic>
        <p:nvPicPr>
          <p:cNvPr id="2068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03" y="3903092"/>
            <a:ext cx="8961068" cy="9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4" cstate="print"/>
          <a:srcRect/>
          <a:stretch>
            <a:fillRect/>
          </a:stretch>
        </p:blipFill>
        <p:spPr bwMode="auto">
          <a:xfrm>
            <a:off x="1200150" y="719435"/>
            <a:ext cx="7799388" cy="485775"/>
          </a:xfrm>
          <a:prstGeom prst="rect">
            <a:avLst/>
          </a:prstGeom>
          <a:noFill/>
          <a:ln w="9525">
            <a:noFill/>
            <a:miter lim="800000"/>
            <a:headEnd/>
            <a:tailEnd/>
          </a:ln>
        </p:spPr>
      </p:pic>
      <p:cxnSp>
        <p:nvCxnSpPr>
          <p:cNvPr id="5" name="Straight Connector 5"/>
          <p:cNvCxnSpPr>
            <a:cxnSpLocks noChangeShapeType="1"/>
          </p:cNvCxnSpPr>
          <p:nvPr/>
        </p:nvCxnSpPr>
        <p:spPr bwMode="auto">
          <a:xfrm flipH="1">
            <a:off x="733246" y="1148054"/>
            <a:ext cx="3279954" cy="2414655"/>
          </a:xfrm>
          <a:prstGeom prst="line">
            <a:avLst/>
          </a:prstGeom>
          <a:noFill/>
          <a:ln w="25400" algn="ctr">
            <a:solidFill>
              <a:schemeClr val="tx1"/>
            </a:solidFill>
            <a:round/>
            <a:headEnd/>
            <a:tailEnd/>
          </a:ln>
        </p:spPr>
      </p:cxnSp>
      <p:cxnSp>
        <p:nvCxnSpPr>
          <p:cNvPr id="6" name="Straight Connector 15"/>
          <p:cNvCxnSpPr>
            <a:cxnSpLocks noChangeShapeType="1"/>
          </p:cNvCxnSpPr>
          <p:nvPr/>
        </p:nvCxnSpPr>
        <p:spPr bwMode="auto">
          <a:xfrm flipH="1" flipV="1">
            <a:off x="4602163" y="1143293"/>
            <a:ext cx="3696448" cy="2721341"/>
          </a:xfrm>
          <a:prstGeom prst="line">
            <a:avLst/>
          </a:prstGeom>
          <a:noFill/>
          <a:ln w="25400" algn="ctr">
            <a:solidFill>
              <a:schemeClr val="tx1"/>
            </a:solidFill>
            <a:round/>
            <a:headEnd/>
            <a:tailEnd/>
          </a:ln>
        </p:spPr>
      </p:cxnSp>
      <p:cxnSp>
        <p:nvCxnSpPr>
          <p:cNvPr id="15" name="Straight Arrow Connector 14"/>
          <p:cNvCxnSpPr/>
          <p:nvPr/>
        </p:nvCxnSpPr>
        <p:spPr>
          <a:xfrm>
            <a:off x="3666226" y="3656881"/>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65252" y="3656881"/>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548418" y="3656881"/>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996412" y="3656881"/>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163190" y="3656881"/>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799158" y="3656881"/>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996108" y="3656881"/>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812210" y="3656881"/>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163018" y="3656881"/>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253489" y="3674134"/>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91177" y="3656881"/>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3758240" y="3656881"/>
            <a:ext cx="0" cy="381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
          <p:cNvSpPr txBox="1">
            <a:spLocks noChangeArrowheads="1"/>
          </p:cNvSpPr>
          <p:nvPr/>
        </p:nvSpPr>
        <p:spPr bwMode="auto">
          <a:xfrm>
            <a:off x="5609937" y="6549936"/>
            <a:ext cx="3549593" cy="307777"/>
          </a:xfrm>
          <a:prstGeom prst="rect">
            <a:avLst/>
          </a:prstGeom>
          <a:noFill/>
          <a:ln w="9525">
            <a:noFill/>
            <a:miter lim="800000"/>
            <a:headEnd/>
            <a:tailEnd/>
          </a:ln>
        </p:spPr>
        <p:txBody>
          <a:bodyPr wrap="square">
            <a:spAutoFit/>
          </a:bodyPr>
          <a:lstStyle/>
          <a:p>
            <a:r>
              <a:rPr lang="en-US" altLang="en-US" sz="1400" b="1" dirty="0">
                <a:solidFill>
                  <a:srgbClr val="000000"/>
                </a:solidFill>
                <a:latin typeface="Arial" charset="0"/>
                <a:cs typeface="Arial" charset="0"/>
              </a:rPr>
              <a:t>Li </a:t>
            </a:r>
            <a:r>
              <a:rPr lang="en-US" altLang="en-US" sz="1400" b="1" i="1" dirty="0">
                <a:solidFill>
                  <a:srgbClr val="000000"/>
                </a:solidFill>
                <a:latin typeface="Arial" charset="0"/>
                <a:cs typeface="Arial" charset="0"/>
              </a:rPr>
              <a:t>et al., </a:t>
            </a:r>
            <a:r>
              <a:rPr lang="en-US" altLang="en-US" sz="1400" b="1" dirty="0">
                <a:solidFill>
                  <a:srgbClr val="000000"/>
                </a:solidFill>
                <a:latin typeface="Arial" charset="0"/>
                <a:cs typeface="Arial" charset="0"/>
              </a:rPr>
              <a:t>Cancer Research </a:t>
            </a:r>
            <a:r>
              <a:rPr lang="de-DE" altLang="en-US" sz="1400" b="1" dirty="0">
                <a:solidFill>
                  <a:srgbClr val="000000"/>
                </a:solidFill>
                <a:latin typeface="Arial" charset="0"/>
                <a:cs typeface="Arial" charset="0"/>
              </a:rPr>
              <a:t>76: 571, 2017</a:t>
            </a:r>
          </a:p>
        </p:txBody>
      </p:sp>
    </p:spTree>
    <p:extLst>
      <p:ext uri="{BB962C8B-B14F-4D97-AF65-F5344CB8AC3E}">
        <p14:creationId xmlns:p14="http://schemas.microsoft.com/office/powerpoint/2010/main" val="3822646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5"/>
          <p:cNvSpPr txBox="1">
            <a:spLocks noChangeArrowheads="1"/>
          </p:cNvSpPr>
          <p:nvPr/>
        </p:nvSpPr>
        <p:spPr bwMode="auto">
          <a:xfrm>
            <a:off x="1116187" y="109538"/>
            <a:ext cx="7215245" cy="461665"/>
          </a:xfrm>
          <a:prstGeom prst="rect">
            <a:avLst/>
          </a:prstGeom>
          <a:noFill/>
          <a:ln w="9525">
            <a:noFill/>
            <a:miter lim="800000"/>
            <a:headEnd/>
            <a:tailEnd/>
          </a:ln>
        </p:spPr>
        <p:txBody>
          <a:bodyPr wrap="none">
            <a:spAutoFit/>
          </a:bodyPr>
          <a:lstStyle/>
          <a:p>
            <a:pPr eaLnBrk="1" hangingPunct="1"/>
            <a:r>
              <a:rPr lang="en-US" altLang="en-US" b="1" dirty="0">
                <a:solidFill>
                  <a:prstClr val="black"/>
                </a:solidFill>
                <a:latin typeface="Arial" charset="0"/>
                <a:cs typeface="Arial" charset="0"/>
              </a:rPr>
              <a:t>Not all Mutations in </a:t>
            </a:r>
            <a:r>
              <a:rPr lang="en-US" altLang="en-US" b="1" dirty="0" err="1">
                <a:solidFill>
                  <a:prstClr val="black"/>
                </a:solidFill>
                <a:latin typeface="Arial" charset="0"/>
                <a:cs typeface="Arial" charset="0"/>
              </a:rPr>
              <a:t>Cbl</a:t>
            </a:r>
            <a:r>
              <a:rPr lang="en-US" altLang="en-US" b="1" dirty="0">
                <a:solidFill>
                  <a:prstClr val="black"/>
                </a:solidFill>
                <a:latin typeface="Arial" charset="0"/>
                <a:cs typeface="Arial" charset="0"/>
              </a:rPr>
              <a:t> Decrease the E3 Activity</a:t>
            </a:r>
          </a:p>
        </p:txBody>
      </p:sp>
      <p:pic>
        <p:nvPicPr>
          <p:cNvPr id="6"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8456" y="529246"/>
            <a:ext cx="3779747" cy="407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1372" y="4378001"/>
            <a:ext cx="4071937"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p:cNvSpPr txBox="1">
            <a:spLocks noChangeArrowheads="1"/>
          </p:cNvSpPr>
          <p:nvPr/>
        </p:nvSpPr>
        <p:spPr bwMode="auto">
          <a:xfrm>
            <a:off x="5609937" y="6549936"/>
            <a:ext cx="3549593" cy="307777"/>
          </a:xfrm>
          <a:prstGeom prst="rect">
            <a:avLst/>
          </a:prstGeom>
          <a:noFill/>
          <a:ln w="9525">
            <a:noFill/>
            <a:miter lim="800000"/>
            <a:headEnd/>
            <a:tailEnd/>
          </a:ln>
        </p:spPr>
        <p:txBody>
          <a:bodyPr wrap="square">
            <a:spAutoFit/>
          </a:bodyPr>
          <a:lstStyle/>
          <a:p>
            <a:r>
              <a:rPr lang="en-US" altLang="en-US" sz="1400" b="1" dirty="0">
                <a:solidFill>
                  <a:srgbClr val="000000"/>
                </a:solidFill>
                <a:latin typeface="Arial" charset="0"/>
                <a:cs typeface="Arial" charset="0"/>
              </a:rPr>
              <a:t>Li </a:t>
            </a:r>
            <a:r>
              <a:rPr lang="en-US" altLang="en-US" sz="1400" b="1" i="1" dirty="0">
                <a:solidFill>
                  <a:srgbClr val="000000"/>
                </a:solidFill>
                <a:latin typeface="Arial" charset="0"/>
                <a:cs typeface="Arial" charset="0"/>
              </a:rPr>
              <a:t>et al., </a:t>
            </a:r>
            <a:r>
              <a:rPr lang="en-US" altLang="en-US" sz="1400" b="1" dirty="0">
                <a:solidFill>
                  <a:srgbClr val="000000"/>
                </a:solidFill>
                <a:latin typeface="Arial" charset="0"/>
                <a:cs typeface="Arial" charset="0"/>
              </a:rPr>
              <a:t>Cancer Research </a:t>
            </a:r>
            <a:r>
              <a:rPr lang="de-DE" altLang="en-US" sz="1400" b="1" dirty="0">
                <a:solidFill>
                  <a:srgbClr val="000000"/>
                </a:solidFill>
                <a:latin typeface="Arial" charset="0"/>
                <a:cs typeface="Arial" charset="0"/>
              </a:rPr>
              <a:t>76: 571, 2017</a:t>
            </a:r>
          </a:p>
        </p:txBody>
      </p:sp>
    </p:spTree>
    <p:extLst>
      <p:ext uri="{BB962C8B-B14F-4D97-AF65-F5344CB8AC3E}">
        <p14:creationId xmlns:p14="http://schemas.microsoft.com/office/powerpoint/2010/main" val="2796602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5"/>
          <p:cNvSpPr txBox="1">
            <a:spLocks noChangeArrowheads="1"/>
          </p:cNvSpPr>
          <p:nvPr/>
        </p:nvSpPr>
        <p:spPr bwMode="auto">
          <a:xfrm>
            <a:off x="1116187" y="109538"/>
            <a:ext cx="7023076" cy="461665"/>
          </a:xfrm>
          <a:prstGeom prst="rect">
            <a:avLst/>
          </a:prstGeom>
          <a:noFill/>
          <a:ln w="9525">
            <a:noFill/>
            <a:miter lim="800000"/>
            <a:headEnd/>
            <a:tailEnd/>
          </a:ln>
        </p:spPr>
        <p:txBody>
          <a:bodyPr wrap="none">
            <a:spAutoFit/>
          </a:bodyPr>
          <a:lstStyle/>
          <a:p>
            <a:pPr eaLnBrk="1" hangingPunct="1"/>
            <a:r>
              <a:rPr lang="en-US" altLang="en-US" b="1" dirty="0">
                <a:solidFill>
                  <a:prstClr val="black"/>
                </a:solidFill>
                <a:latin typeface="Arial" charset="0"/>
                <a:cs typeface="Arial" charset="0"/>
              </a:rPr>
              <a:t>Correlation of Predicted and Observed Results</a:t>
            </a:r>
          </a:p>
        </p:txBody>
      </p:sp>
      <p:pic>
        <p:nvPicPr>
          <p:cNvPr id="3" name="Picture 2"/>
          <p:cNvPicPr>
            <a:picLocks noChangeAspect="1"/>
          </p:cNvPicPr>
          <p:nvPr/>
        </p:nvPicPr>
        <p:blipFill>
          <a:blip r:embed="rId2"/>
          <a:stretch>
            <a:fillRect/>
          </a:stretch>
        </p:blipFill>
        <p:spPr>
          <a:xfrm>
            <a:off x="376101" y="1471025"/>
            <a:ext cx="8453887" cy="3907092"/>
          </a:xfrm>
          <a:prstGeom prst="rect">
            <a:avLst/>
          </a:prstGeom>
        </p:spPr>
      </p:pic>
      <p:sp>
        <p:nvSpPr>
          <p:cNvPr id="8" name="TextBox 1"/>
          <p:cNvSpPr txBox="1">
            <a:spLocks noChangeArrowheads="1"/>
          </p:cNvSpPr>
          <p:nvPr/>
        </p:nvSpPr>
        <p:spPr bwMode="auto">
          <a:xfrm>
            <a:off x="5609937" y="6549936"/>
            <a:ext cx="3549593" cy="307777"/>
          </a:xfrm>
          <a:prstGeom prst="rect">
            <a:avLst/>
          </a:prstGeom>
          <a:noFill/>
          <a:ln w="9525">
            <a:noFill/>
            <a:miter lim="800000"/>
            <a:headEnd/>
            <a:tailEnd/>
          </a:ln>
        </p:spPr>
        <p:txBody>
          <a:bodyPr wrap="square">
            <a:spAutoFit/>
          </a:bodyPr>
          <a:lstStyle/>
          <a:p>
            <a:r>
              <a:rPr lang="en-US" altLang="en-US" sz="1400" b="1" dirty="0">
                <a:solidFill>
                  <a:srgbClr val="000000"/>
                </a:solidFill>
                <a:latin typeface="Arial" charset="0"/>
                <a:cs typeface="Arial" charset="0"/>
              </a:rPr>
              <a:t>Li </a:t>
            </a:r>
            <a:r>
              <a:rPr lang="en-US" altLang="en-US" sz="1400" b="1" i="1" dirty="0">
                <a:solidFill>
                  <a:srgbClr val="000000"/>
                </a:solidFill>
                <a:latin typeface="Arial" charset="0"/>
                <a:cs typeface="Arial" charset="0"/>
              </a:rPr>
              <a:t>et al., </a:t>
            </a:r>
            <a:r>
              <a:rPr lang="en-US" altLang="en-US" sz="1400" b="1" dirty="0">
                <a:solidFill>
                  <a:srgbClr val="000000"/>
                </a:solidFill>
                <a:latin typeface="Arial" charset="0"/>
                <a:cs typeface="Arial" charset="0"/>
              </a:rPr>
              <a:t>Cancer Research </a:t>
            </a:r>
            <a:r>
              <a:rPr lang="de-DE" altLang="en-US" sz="1400" b="1" dirty="0">
                <a:solidFill>
                  <a:srgbClr val="000000"/>
                </a:solidFill>
                <a:latin typeface="Arial" charset="0"/>
                <a:cs typeface="Arial" charset="0"/>
              </a:rPr>
              <a:t>76: 571, 2017</a:t>
            </a:r>
          </a:p>
        </p:txBody>
      </p:sp>
    </p:spTree>
    <p:extLst>
      <p:ext uri="{BB962C8B-B14F-4D97-AF65-F5344CB8AC3E}">
        <p14:creationId xmlns:p14="http://schemas.microsoft.com/office/powerpoint/2010/main" val="49507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Box 5"/>
          <p:cNvSpPr txBox="1">
            <a:spLocks noChangeArrowheads="1"/>
          </p:cNvSpPr>
          <p:nvPr/>
        </p:nvSpPr>
        <p:spPr bwMode="auto">
          <a:xfrm>
            <a:off x="593687" y="109538"/>
            <a:ext cx="7999306" cy="830997"/>
          </a:xfrm>
          <a:prstGeom prst="rect">
            <a:avLst/>
          </a:prstGeom>
          <a:noFill/>
          <a:ln w="9525">
            <a:noFill/>
            <a:miter lim="800000"/>
            <a:headEnd/>
            <a:tailEnd/>
          </a:ln>
        </p:spPr>
        <p:txBody>
          <a:bodyPr wrap="none">
            <a:spAutoFit/>
          </a:bodyPr>
          <a:lstStyle/>
          <a:p>
            <a:pPr algn="ctr" eaLnBrk="1" hangingPunct="1"/>
            <a:r>
              <a:rPr lang="en-US" altLang="en-US" b="1" dirty="0">
                <a:solidFill>
                  <a:prstClr val="black"/>
                </a:solidFill>
                <a:latin typeface="Arial" charset="0"/>
                <a:cs typeface="Arial" charset="0"/>
              </a:rPr>
              <a:t>Correlation Between Predicted and Observed Results</a:t>
            </a:r>
          </a:p>
          <a:p>
            <a:pPr algn="ctr" eaLnBrk="1" hangingPunct="1"/>
            <a:r>
              <a:rPr lang="en-US" altLang="en-US" b="1" dirty="0">
                <a:solidFill>
                  <a:prstClr val="black"/>
                </a:solidFill>
                <a:latin typeface="Arial" charset="0"/>
                <a:cs typeface="Arial" charset="0"/>
              </a:rPr>
              <a:t>for Mutations found in Cancer Samples</a:t>
            </a:r>
          </a:p>
        </p:txBody>
      </p:sp>
      <p:pic>
        <p:nvPicPr>
          <p:cNvPr id="370690" name="Picture 2"/>
          <p:cNvPicPr>
            <a:picLocks noChangeAspect="1" noChangeArrowheads="1"/>
          </p:cNvPicPr>
          <p:nvPr/>
        </p:nvPicPr>
        <p:blipFill>
          <a:blip r:embed="rId2" cstate="print"/>
          <a:srcRect/>
          <a:stretch>
            <a:fillRect/>
          </a:stretch>
        </p:blipFill>
        <p:spPr bwMode="auto">
          <a:xfrm>
            <a:off x="94571" y="1488417"/>
            <a:ext cx="8966304" cy="1135431"/>
          </a:xfrm>
          <a:prstGeom prst="rect">
            <a:avLst/>
          </a:prstGeom>
          <a:noFill/>
          <a:ln w="9525">
            <a:noFill/>
            <a:miter lim="800000"/>
            <a:headEnd/>
            <a:tailEnd/>
          </a:ln>
          <a:effectLst/>
        </p:spPr>
      </p:pic>
      <p:sp>
        <p:nvSpPr>
          <p:cNvPr id="4" name="TextBox 1"/>
          <p:cNvSpPr txBox="1">
            <a:spLocks noChangeArrowheads="1"/>
          </p:cNvSpPr>
          <p:nvPr/>
        </p:nvSpPr>
        <p:spPr bwMode="auto">
          <a:xfrm>
            <a:off x="5609937" y="6549936"/>
            <a:ext cx="3549593" cy="307777"/>
          </a:xfrm>
          <a:prstGeom prst="rect">
            <a:avLst/>
          </a:prstGeom>
          <a:noFill/>
          <a:ln w="9525">
            <a:noFill/>
            <a:miter lim="800000"/>
            <a:headEnd/>
            <a:tailEnd/>
          </a:ln>
        </p:spPr>
        <p:txBody>
          <a:bodyPr wrap="square">
            <a:spAutoFit/>
          </a:bodyPr>
          <a:lstStyle/>
          <a:p>
            <a:r>
              <a:rPr lang="en-US" altLang="en-US" sz="1400" b="1" dirty="0">
                <a:solidFill>
                  <a:srgbClr val="000000"/>
                </a:solidFill>
                <a:latin typeface="Arial" charset="0"/>
                <a:cs typeface="Arial" charset="0"/>
              </a:rPr>
              <a:t>Li </a:t>
            </a:r>
            <a:r>
              <a:rPr lang="en-US" altLang="en-US" sz="1400" b="1" i="1" dirty="0">
                <a:solidFill>
                  <a:srgbClr val="000000"/>
                </a:solidFill>
                <a:latin typeface="Arial" charset="0"/>
                <a:cs typeface="Arial" charset="0"/>
              </a:rPr>
              <a:t>et al., </a:t>
            </a:r>
            <a:r>
              <a:rPr lang="en-US" altLang="en-US" sz="1400" b="1" dirty="0">
                <a:solidFill>
                  <a:srgbClr val="000000"/>
                </a:solidFill>
                <a:latin typeface="Arial" charset="0"/>
                <a:cs typeface="Arial" charset="0"/>
              </a:rPr>
              <a:t>Cancer Research </a:t>
            </a:r>
            <a:r>
              <a:rPr lang="de-DE" altLang="en-US" sz="1400" b="1" dirty="0">
                <a:solidFill>
                  <a:srgbClr val="000000"/>
                </a:solidFill>
                <a:latin typeface="Arial" charset="0"/>
                <a:cs typeface="Arial" charset="0"/>
              </a:rPr>
              <a:t>76: 571, 2017</a:t>
            </a:r>
          </a:p>
        </p:txBody>
      </p:sp>
    </p:spTree>
    <p:extLst>
      <p:ext uri="{BB962C8B-B14F-4D97-AF65-F5344CB8AC3E}">
        <p14:creationId xmlns:p14="http://schemas.microsoft.com/office/powerpoint/2010/main" val="27966025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Text Box 3"/>
          <p:cNvSpPr txBox="1">
            <a:spLocks noChangeArrowheads="1"/>
          </p:cNvSpPr>
          <p:nvPr/>
        </p:nvSpPr>
        <p:spPr bwMode="auto">
          <a:xfrm>
            <a:off x="2665683" y="314513"/>
            <a:ext cx="3844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b="1" dirty="0">
                <a:solidFill>
                  <a:srgbClr val="000000"/>
                </a:solidFill>
                <a:latin typeface="Arial" pitchFamily="34" charset="0"/>
              </a:rPr>
              <a:t>Cbl Proteins Summary 2</a:t>
            </a:r>
          </a:p>
        </p:txBody>
      </p:sp>
      <p:sp>
        <p:nvSpPr>
          <p:cNvPr id="2" name="TextBox 1"/>
          <p:cNvSpPr txBox="1"/>
          <p:nvPr/>
        </p:nvSpPr>
        <p:spPr>
          <a:xfrm>
            <a:off x="0" y="1224964"/>
            <a:ext cx="9144000" cy="3785652"/>
          </a:xfrm>
          <a:prstGeom prst="rect">
            <a:avLst/>
          </a:prstGeom>
          <a:noFill/>
        </p:spPr>
        <p:txBody>
          <a:bodyPr wrap="square" rtlCol="0">
            <a:spAutoFit/>
          </a:bodyPr>
          <a:lstStyle/>
          <a:p>
            <a:pPr>
              <a:tabLst>
                <a:tab pos="457200" algn="l"/>
              </a:tabLst>
            </a:pPr>
            <a:r>
              <a:rPr lang="en-US" sz="2000" b="1" dirty="0">
                <a:solidFill>
                  <a:srgbClr val="000000"/>
                </a:solidFill>
                <a:latin typeface="Arial" panose="020B0604020202020204" pitchFamily="34" charset="0"/>
                <a:cs typeface="Arial" panose="020B0604020202020204" pitchFamily="34" charset="0"/>
              </a:rPr>
              <a:t>Mutations of Cbl Account for ~5% of Human Myeloid Neoplasms</a:t>
            </a:r>
          </a:p>
          <a:p>
            <a:pPr>
              <a:tabLst>
                <a:tab pos="457200" algn="l"/>
              </a:tabLst>
            </a:pPr>
            <a:r>
              <a:rPr lang="en-US" sz="2000" b="1" dirty="0">
                <a:solidFill>
                  <a:srgbClr val="000000"/>
                </a:solidFill>
                <a:latin typeface="Arial" panose="020B0604020202020204" pitchFamily="34" charset="0"/>
                <a:cs typeface="Arial" panose="020B0604020202020204" pitchFamily="34" charset="0"/>
              </a:rPr>
              <a:t>	Mutations are most commonly homozygous point mutations</a:t>
            </a:r>
          </a:p>
          <a:p>
            <a:pPr>
              <a:tabLst>
                <a:tab pos="457200" algn="l"/>
              </a:tabLst>
            </a:pPr>
            <a:r>
              <a:rPr lang="en-US" sz="2000" b="1" dirty="0">
                <a:solidFill>
                  <a:srgbClr val="000000"/>
                </a:solidFill>
                <a:latin typeface="Arial" panose="020B0604020202020204" pitchFamily="34" charset="0"/>
                <a:cs typeface="Arial" panose="020B0604020202020204" pitchFamily="34" charset="0"/>
              </a:rPr>
              <a:t>	Mutations result in loss of E3 activity</a:t>
            </a:r>
          </a:p>
          <a:p>
            <a:pPr>
              <a:tabLst>
                <a:tab pos="457200" algn="l"/>
              </a:tabLst>
            </a:pPr>
            <a:endParaRPr lang="en-US" sz="2000" b="1" dirty="0">
              <a:solidFill>
                <a:srgbClr val="000000"/>
              </a:solidFill>
              <a:latin typeface="Arial" panose="020B0604020202020204" pitchFamily="34" charset="0"/>
              <a:cs typeface="Arial" panose="020B0604020202020204" pitchFamily="34" charset="0"/>
            </a:endParaRPr>
          </a:p>
          <a:p>
            <a:pPr>
              <a:tabLst>
                <a:tab pos="457200" algn="l"/>
              </a:tabLst>
            </a:pPr>
            <a:r>
              <a:rPr lang="en-US" sz="2000" b="1" dirty="0">
                <a:solidFill>
                  <a:srgbClr val="000000"/>
                </a:solidFill>
                <a:latin typeface="Arial" panose="020B0604020202020204" pitchFamily="34" charset="0"/>
                <a:cs typeface="Arial" panose="020B0604020202020204" pitchFamily="34" charset="0"/>
              </a:rPr>
              <a:t>Mutations of Cbl proteins can be found in murine and human solid tumors</a:t>
            </a:r>
          </a:p>
          <a:p>
            <a:pPr>
              <a:tabLst>
                <a:tab pos="457200" algn="l"/>
              </a:tabLst>
            </a:pP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Missence</a:t>
            </a:r>
            <a:r>
              <a:rPr lang="en-US" sz="2000" b="1" dirty="0">
                <a:solidFill>
                  <a:srgbClr val="000000"/>
                </a:solidFill>
                <a:latin typeface="Arial" panose="020B0604020202020204" pitchFamily="34" charset="0"/>
                <a:cs typeface="Arial" panose="020B0604020202020204" pitchFamily="34" charset="0"/>
              </a:rPr>
              <a:t> mutations are most common</a:t>
            </a:r>
          </a:p>
          <a:p>
            <a:pPr>
              <a:tabLst>
                <a:tab pos="457200" algn="l"/>
              </a:tabLst>
            </a:pPr>
            <a:r>
              <a:rPr lang="en-US" sz="2000" b="1" dirty="0">
                <a:solidFill>
                  <a:srgbClr val="000000"/>
                </a:solidFill>
                <a:latin typeface="Arial" panose="020B0604020202020204" pitchFamily="34" charset="0"/>
                <a:cs typeface="Arial" panose="020B0604020202020204" pitchFamily="34" charset="0"/>
              </a:rPr>
              <a:t>	Some of the mutations abrogate E3 activity</a:t>
            </a:r>
          </a:p>
          <a:p>
            <a:pPr>
              <a:tabLst>
                <a:tab pos="457200" algn="l"/>
              </a:tabLst>
            </a:pPr>
            <a:endParaRPr lang="en-US" sz="2000" b="1" dirty="0">
              <a:solidFill>
                <a:srgbClr val="000000"/>
              </a:solidFill>
              <a:latin typeface="Arial" panose="020B0604020202020204" pitchFamily="34" charset="0"/>
              <a:cs typeface="Arial" panose="020B0604020202020204" pitchFamily="34" charset="0"/>
            </a:endParaRPr>
          </a:p>
          <a:p>
            <a:pPr>
              <a:tabLst>
                <a:tab pos="457200" algn="l"/>
              </a:tabLst>
            </a:pPr>
            <a:r>
              <a:rPr lang="en-US" sz="2000" b="1" dirty="0">
                <a:solidFill>
                  <a:srgbClr val="000000"/>
                </a:solidFill>
                <a:latin typeface="Arial" panose="020B0604020202020204" pitchFamily="34" charset="0"/>
                <a:cs typeface="Arial" panose="020B0604020202020204" pitchFamily="34" charset="0"/>
              </a:rPr>
              <a:t>The challenges for the future:</a:t>
            </a:r>
          </a:p>
          <a:p>
            <a:pPr>
              <a:tabLst>
                <a:tab pos="457200" algn="l"/>
              </a:tabLst>
            </a:pPr>
            <a:r>
              <a:rPr lang="en-US" sz="2000" b="1" dirty="0">
                <a:solidFill>
                  <a:srgbClr val="000000"/>
                </a:solidFill>
                <a:latin typeface="Arial" panose="020B0604020202020204" pitchFamily="34" charset="0"/>
                <a:cs typeface="Arial" panose="020B0604020202020204" pitchFamily="34" charset="0"/>
              </a:rPr>
              <a:t>	Determining which mutations are significant</a:t>
            </a:r>
          </a:p>
          <a:p>
            <a:pPr>
              <a:tabLst>
                <a:tab pos="457200" algn="l"/>
              </a:tabLst>
            </a:pPr>
            <a:r>
              <a:rPr lang="en-US" sz="2000" b="1" dirty="0">
                <a:solidFill>
                  <a:srgbClr val="000000"/>
                </a:solidFill>
                <a:latin typeface="Arial" panose="020B0604020202020204" pitchFamily="34" charset="0"/>
                <a:cs typeface="Arial" panose="020B0604020202020204" pitchFamily="34" charset="0"/>
              </a:rPr>
              <a:t>	Identifying the pathways affected (</a:t>
            </a:r>
            <a:r>
              <a:rPr lang="en-US" sz="2000" b="1" i="1" dirty="0">
                <a:solidFill>
                  <a:srgbClr val="000000"/>
                </a:solidFill>
                <a:latin typeface="Arial" panose="020B0604020202020204" pitchFamily="34" charset="0"/>
                <a:cs typeface="Arial" panose="020B0604020202020204" pitchFamily="34" charset="0"/>
              </a:rPr>
              <a:t>e.g.,</a:t>
            </a:r>
            <a:r>
              <a:rPr lang="en-US" sz="2000" b="1" dirty="0">
                <a:solidFill>
                  <a:srgbClr val="000000"/>
                </a:solidFill>
                <a:latin typeface="Arial" panose="020B0604020202020204" pitchFamily="34" charset="0"/>
                <a:cs typeface="Arial" panose="020B0604020202020204" pitchFamily="34" charset="0"/>
              </a:rPr>
              <a:t> </a:t>
            </a:r>
            <a:r>
              <a:rPr lang="en-US" sz="2000" b="1" dirty="0" err="1">
                <a:solidFill>
                  <a:srgbClr val="000000"/>
                </a:solidFill>
                <a:latin typeface="Arial" panose="020B0604020202020204" pitchFamily="34" charset="0"/>
                <a:cs typeface="Arial" panose="020B0604020202020204" pitchFamily="34" charset="0"/>
              </a:rPr>
              <a:t>therapuetic</a:t>
            </a:r>
            <a:r>
              <a:rPr lang="en-US" sz="2000" b="1" dirty="0">
                <a:solidFill>
                  <a:srgbClr val="000000"/>
                </a:solidFill>
                <a:latin typeface="Arial" panose="020B0604020202020204" pitchFamily="34" charset="0"/>
                <a:cs typeface="Arial" panose="020B0604020202020204" pitchFamily="34" charset="0"/>
              </a:rPr>
              <a:t> targets)</a:t>
            </a:r>
          </a:p>
          <a:p>
            <a:pPr>
              <a:tabLst>
                <a:tab pos="457200" algn="l"/>
              </a:tabLst>
            </a:pPr>
            <a:r>
              <a:rPr lang="en-US" sz="2000" b="1"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37228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3"/>
          <p:cNvSpPr>
            <a:spLocks noChangeArrowheads="1"/>
          </p:cNvSpPr>
          <p:nvPr/>
        </p:nvSpPr>
        <p:spPr bwMode="auto">
          <a:xfrm>
            <a:off x="306389" y="2"/>
            <a:ext cx="2170466" cy="462307"/>
          </a:xfrm>
          <a:prstGeom prst="rect">
            <a:avLst/>
          </a:prstGeom>
          <a:noFill/>
          <a:ln w="9525">
            <a:noFill/>
            <a:miter lim="800000"/>
            <a:headEnd/>
            <a:tailEnd/>
          </a:ln>
        </p:spPr>
        <p:txBody>
          <a:bodyPr wrap="none" lIns="92075" tIns="46038" rIns="92075" bIns="46038">
            <a:spAutoFit/>
          </a:bodyPr>
          <a:lstStyle/>
          <a:p>
            <a:r>
              <a:rPr lang="en-US" altLang="en-US" b="1">
                <a:solidFill>
                  <a:schemeClr val="bg2"/>
                </a:solidFill>
                <a:latin typeface="Arial" pitchFamily="34" charset="0"/>
              </a:rPr>
              <a:t>Lab Members</a:t>
            </a:r>
            <a:endParaRPr lang="en-US" altLang="en-US" sz="2000" b="1">
              <a:solidFill>
                <a:schemeClr val="bg2"/>
              </a:solidFill>
              <a:latin typeface="Arial" pitchFamily="34" charset="0"/>
            </a:endParaRPr>
          </a:p>
        </p:txBody>
      </p:sp>
      <p:grpSp>
        <p:nvGrpSpPr>
          <p:cNvPr id="3" name="Group 2"/>
          <p:cNvGrpSpPr/>
          <p:nvPr/>
        </p:nvGrpSpPr>
        <p:grpSpPr>
          <a:xfrm>
            <a:off x="249240" y="555444"/>
            <a:ext cx="2263775" cy="1391895"/>
            <a:chOff x="249240" y="614371"/>
            <a:chExt cx="2263775" cy="1391895"/>
          </a:xfrm>
        </p:grpSpPr>
        <p:sp>
          <p:nvSpPr>
            <p:cNvPr id="201733" name="Rectangle 10"/>
            <p:cNvSpPr>
              <a:spLocks noChangeArrowheads="1"/>
            </p:cNvSpPr>
            <p:nvPr/>
          </p:nvSpPr>
          <p:spPr bwMode="auto">
            <a:xfrm>
              <a:off x="249240" y="614371"/>
              <a:ext cx="2263775" cy="307975"/>
            </a:xfrm>
            <a:prstGeom prst="rect">
              <a:avLst/>
            </a:prstGeom>
            <a:noFill/>
            <a:ln w="9525">
              <a:noFill/>
              <a:miter lim="800000"/>
              <a:headEnd/>
              <a:tailEnd/>
            </a:ln>
          </p:spPr>
          <p:txBody>
            <a:bodyPr lIns="92075" tIns="46038" rIns="92075" bIns="46038">
              <a:spAutoFit/>
            </a:bodyPr>
            <a:lstStyle/>
            <a:p>
              <a:r>
                <a:rPr lang="en-US" altLang="en-US" sz="1400" b="1" u="sng">
                  <a:solidFill>
                    <a:schemeClr val="bg2"/>
                  </a:solidFill>
                  <a:latin typeface="Arial" pitchFamily="34" charset="0"/>
                </a:rPr>
                <a:t>Current Lab Members</a:t>
              </a:r>
              <a:r>
                <a:rPr lang="en-US" altLang="en-US" sz="1400" b="1">
                  <a:solidFill>
                    <a:schemeClr val="bg2"/>
                  </a:solidFill>
                  <a:latin typeface="Arial" pitchFamily="34" charset="0"/>
                </a:rPr>
                <a:t>:</a:t>
              </a:r>
            </a:p>
          </p:txBody>
        </p:sp>
        <p:sp>
          <p:nvSpPr>
            <p:cNvPr id="201734" name="Text Box 11"/>
            <p:cNvSpPr txBox="1">
              <a:spLocks noChangeArrowheads="1"/>
            </p:cNvSpPr>
            <p:nvPr/>
          </p:nvSpPr>
          <p:spPr bwMode="auto">
            <a:xfrm>
              <a:off x="604838" y="990603"/>
              <a:ext cx="1666875" cy="1015663"/>
            </a:xfrm>
            <a:prstGeom prst="rect">
              <a:avLst/>
            </a:prstGeom>
            <a:noFill/>
            <a:ln w="9525">
              <a:noFill/>
              <a:miter lim="800000"/>
              <a:headEnd/>
              <a:tailEnd/>
            </a:ln>
          </p:spPr>
          <p:txBody>
            <a:bodyPr>
              <a:spAutoFit/>
            </a:bodyPr>
            <a:lstStyle/>
            <a:p>
              <a:r>
                <a:rPr lang="en-US" altLang="en-US" sz="1200" b="1" dirty="0">
                  <a:solidFill>
                    <a:schemeClr val="bg2"/>
                  </a:solidFill>
                  <a:latin typeface="Arial" pitchFamily="34" charset="0"/>
                </a:rPr>
                <a:t>Sam Gilbert</a:t>
              </a:r>
            </a:p>
            <a:p>
              <a:r>
                <a:rPr lang="en-US" altLang="en-US" sz="1200" b="1" dirty="0">
                  <a:solidFill>
                    <a:schemeClr val="bg2"/>
                  </a:solidFill>
                  <a:latin typeface="Arial" pitchFamily="34" charset="0"/>
                </a:rPr>
                <a:t>Yoshimi Greer</a:t>
              </a:r>
            </a:p>
            <a:p>
              <a:r>
                <a:rPr lang="en-US" altLang="en-US" sz="1200" b="1" dirty="0">
                  <a:solidFill>
                    <a:schemeClr val="bg2"/>
                  </a:solidFill>
                  <a:latin typeface="Arial" pitchFamily="34" charset="0"/>
                </a:rPr>
                <a:t>Mariya </a:t>
              </a:r>
              <a:r>
                <a:rPr lang="en-US" altLang="en-US" sz="1200" b="1" dirty="0" err="1">
                  <a:solidFill>
                    <a:schemeClr val="bg2"/>
                  </a:solidFill>
                  <a:latin typeface="Arial" pitchFamily="34" charset="0"/>
                </a:rPr>
                <a:t>Liyosova</a:t>
              </a:r>
              <a:endParaRPr lang="en-US" altLang="en-US" sz="1200" b="1" dirty="0">
                <a:solidFill>
                  <a:schemeClr val="bg2"/>
                </a:solidFill>
                <a:latin typeface="Arial" pitchFamily="34" charset="0"/>
              </a:endParaRPr>
            </a:p>
            <a:p>
              <a:r>
                <a:rPr lang="en-US" altLang="en-US" sz="1200" b="1" dirty="0">
                  <a:solidFill>
                    <a:schemeClr val="bg2"/>
                  </a:solidFill>
                  <a:latin typeface="Arial" pitchFamily="34" charset="0"/>
                </a:rPr>
                <a:t>Ke Ma</a:t>
              </a:r>
            </a:p>
            <a:p>
              <a:r>
                <a:rPr lang="en-US" altLang="en-US" sz="1200" b="1" dirty="0">
                  <a:solidFill>
                    <a:schemeClr val="bg2"/>
                  </a:solidFill>
                  <a:latin typeface="Arial" pitchFamily="34" charset="0"/>
                </a:rPr>
                <a:t>Donna Voeller</a:t>
              </a:r>
            </a:p>
          </p:txBody>
        </p:sp>
      </p:grpSp>
      <p:sp>
        <p:nvSpPr>
          <p:cNvPr id="201735" name="Rectangle 13"/>
          <p:cNvSpPr>
            <a:spLocks noChangeArrowheads="1"/>
          </p:cNvSpPr>
          <p:nvPr/>
        </p:nvSpPr>
        <p:spPr bwMode="auto">
          <a:xfrm>
            <a:off x="3473450" y="3837310"/>
            <a:ext cx="2186496" cy="462307"/>
          </a:xfrm>
          <a:prstGeom prst="rect">
            <a:avLst/>
          </a:prstGeom>
          <a:noFill/>
          <a:ln w="9525">
            <a:noFill/>
            <a:miter lim="800000"/>
            <a:headEnd/>
            <a:tailEnd/>
          </a:ln>
        </p:spPr>
        <p:txBody>
          <a:bodyPr wrap="none" lIns="92075" tIns="46038" rIns="92075" bIns="46038">
            <a:spAutoFit/>
          </a:bodyPr>
          <a:lstStyle/>
          <a:p>
            <a:r>
              <a:rPr lang="en-US" altLang="en-US" b="1" dirty="0">
                <a:solidFill>
                  <a:schemeClr val="bg2"/>
                </a:solidFill>
                <a:latin typeface="Arial" pitchFamily="34" charset="0"/>
              </a:rPr>
              <a:t>Collaborators</a:t>
            </a:r>
            <a:endParaRPr lang="en-US" altLang="en-US" sz="2000" b="1" dirty="0">
              <a:solidFill>
                <a:schemeClr val="bg2"/>
              </a:solidFill>
              <a:latin typeface="Arial" pitchFamily="34" charset="0"/>
            </a:endParaRPr>
          </a:p>
        </p:txBody>
      </p:sp>
      <p:sp>
        <p:nvSpPr>
          <p:cNvPr id="201736" name="Rectangle 19"/>
          <p:cNvSpPr>
            <a:spLocks noChangeArrowheads="1"/>
          </p:cNvSpPr>
          <p:nvPr/>
        </p:nvSpPr>
        <p:spPr bwMode="auto">
          <a:xfrm>
            <a:off x="1285450" y="4431094"/>
            <a:ext cx="6429800" cy="1754326"/>
          </a:xfrm>
          <a:prstGeom prst="rect">
            <a:avLst/>
          </a:prstGeom>
          <a:noFill/>
          <a:ln w="9525">
            <a:noFill/>
            <a:miter lim="800000"/>
            <a:headEnd/>
            <a:tailEnd/>
          </a:ln>
        </p:spPr>
        <p:txBody>
          <a:bodyPr wrap="square">
            <a:spAutoFit/>
          </a:bodyPr>
          <a:lstStyle/>
          <a:p>
            <a:pPr>
              <a:tabLst>
                <a:tab pos="2286000" algn="l"/>
              </a:tabLst>
            </a:pPr>
            <a:r>
              <a:rPr lang="en-US" altLang="en-US" sz="1200" b="1" dirty="0">
                <a:solidFill>
                  <a:schemeClr val="bg2"/>
                </a:solidFill>
                <a:latin typeface="Arial" pitchFamily="34" charset="0"/>
                <a:cs typeface="Arial" pitchFamily="34" charset="0"/>
              </a:rPr>
              <a:t>Allan Weissman	NCI</a:t>
            </a:r>
          </a:p>
          <a:p>
            <a:pPr>
              <a:tabLst>
                <a:tab pos="2286000" algn="l"/>
              </a:tabLst>
            </a:pPr>
            <a:r>
              <a:rPr lang="en-US" altLang="en-US" sz="1200" b="1" dirty="0">
                <a:solidFill>
                  <a:schemeClr val="bg2"/>
                </a:solidFill>
                <a:latin typeface="Arial" pitchFamily="34" charset="0"/>
                <a:cs typeface="Arial" pitchFamily="34" charset="0"/>
              </a:rPr>
              <a:t>Jeff Green	NCI</a:t>
            </a:r>
          </a:p>
          <a:p>
            <a:pPr>
              <a:tabLst>
                <a:tab pos="2286000" algn="l"/>
              </a:tabLst>
            </a:pPr>
            <a:r>
              <a:rPr lang="en-US" altLang="en-US" sz="1200" b="1" dirty="0">
                <a:solidFill>
                  <a:schemeClr val="bg2"/>
                </a:solidFill>
                <a:latin typeface="Arial" charset="0"/>
                <a:cs typeface="Arial" charset="0"/>
              </a:rPr>
              <a:t>Anna Panchenko	NCBI</a:t>
            </a:r>
          </a:p>
          <a:p>
            <a:pPr>
              <a:tabLst>
                <a:tab pos="228600" algn="l"/>
                <a:tab pos="2286000" algn="l"/>
              </a:tabLst>
            </a:pPr>
            <a:r>
              <a:rPr lang="en-US" altLang="en-US" sz="1200" b="1" dirty="0">
                <a:solidFill>
                  <a:schemeClr val="bg2"/>
                </a:solidFill>
                <a:latin typeface="Arial" charset="0"/>
                <a:cs typeface="Arial" charset="0"/>
              </a:rPr>
              <a:t>	Minghui Li</a:t>
            </a:r>
          </a:p>
          <a:p>
            <a:pPr>
              <a:tabLst>
                <a:tab pos="228600" algn="l"/>
                <a:tab pos="2286000" algn="l"/>
              </a:tabLst>
            </a:pPr>
            <a:r>
              <a:rPr lang="en-US" altLang="en-US" sz="1200" b="1" dirty="0">
                <a:solidFill>
                  <a:schemeClr val="bg2"/>
                </a:solidFill>
                <a:latin typeface="Arial" charset="0"/>
                <a:cs typeface="Arial" charset="0"/>
              </a:rPr>
              <a:t>	Ben Shoemaker</a:t>
            </a:r>
          </a:p>
          <a:p>
            <a:pPr>
              <a:tabLst>
                <a:tab pos="2286000" algn="l"/>
              </a:tabLst>
            </a:pPr>
            <a:r>
              <a:rPr lang="en-US" altLang="en-US" sz="1200" b="1" dirty="0">
                <a:solidFill>
                  <a:schemeClr val="bg2"/>
                </a:solidFill>
                <a:latin typeface="Arial" pitchFamily="34" charset="0"/>
                <a:cs typeface="Arial" pitchFamily="34" charset="0"/>
              </a:rPr>
              <a:t>Ivan </a:t>
            </a:r>
            <a:r>
              <a:rPr lang="en-US" altLang="en-US" sz="1200" b="1" dirty="0" err="1">
                <a:solidFill>
                  <a:schemeClr val="bg2"/>
                </a:solidFill>
                <a:latin typeface="Arial" pitchFamily="34" charset="0"/>
                <a:cs typeface="Arial" pitchFamily="34" charset="0"/>
              </a:rPr>
              <a:t>Dikic</a:t>
            </a:r>
            <a:r>
              <a:rPr lang="en-US" altLang="en-US" sz="1200" b="1" dirty="0">
                <a:solidFill>
                  <a:schemeClr val="bg2"/>
                </a:solidFill>
                <a:latin typeface="Arial" pitchFamily="34" charset="0"/>
                <a:cs typeface="Arial" pitchFamily="34" charset="0"/>
              </a:rPr>
              <a:t>	Goethe University,  Frankfurt, Germany</a:t>
            </a:r>
          </a:p>
          <a:p>
            <a:pPr>
              <a:tabLst>
                <a:tab pos="2286000" algn="l"/>
              </a:tabLst>
            </a:pPr>
            <a:r>
              <a:rPr lang="en-US" altLang="en-US" sz="1200" b="1" dirty="0">
                <a:solidFill>
                  <a:schemeClr val="bg2"/>
                </a:solidFill>
                <a:latin typeface="Arial" pitchFamily="34" charset="0"/>
                <a:cs typeface="Arial" pitchFamily="34" charset="0"/>
              </a:rPr>
              <a:t>Morag Park	McGill University, Quebec, Canada</a:t>
            </a:r>
          </a:p>
          <a:p>
            <a:pPr>
              <a:tabLst>
                <a:tab pos="2286000" algn="l"/>
              </a:tabLst>
            </a:pPr>
            <a:r>
              <a:rPr lang="en-US" altLang="en-US" sz="1200" b="1" dirty="0">
                <a:solidFill>
                  <a:schemeClr val="bg2"/>
                </a:solidFill>
                <a:latin typeface="Arial" pitchFamily="34" charset="0"/>
                <a:cs typeface="Arial" pitchFamily="34" charset="0"/>
              </a:rPr>
              <a:t>Josef </a:t>
            </a:r>
            <a:r>
              <a:rPr lang="en-US" altLang="en-US" sz="1200" b="1" dirty="0" err="1">
                <a:solidFill>
                  <a:schemeClr val="bg2"/>
                </a:solidFill>
                <a:latin typeface="Arial" pitchFamily="34" charset="0"/>
                <a:cs typeface="Arial" pitchFamily="34" charset="0"/>
              </a:rPr>
              <a:t>Penninger</a:t>
            </a:r>
            <a:r>
              <a:rPr lang="en-US" altLang="en-US" sz="1200" b="1" dirty="0">
                <a:solidFill>
                  <a:schemeClr val="bg2"/>
                </a:solidFill>
                <a:latin typeface="Arial" pitchFamily="34" charset="0"/>
                <a:cs typeface="Arial" pitchFamily="34" charset="0"/>
              </a:rPr>
              <a:t>	Institute for Molecular Technology, Vienna, Austria</a:t>
            </a:r>
          </a:p>
          <a:p>
            <a:pPr>
              <a:tabLst>
                <a:tab pos="2286000" algn="l"/>
              </a:tabLst>
            </a:pPr>
            <a:r>
              <a:rPr lang="en-US" altLang="en-US" sz="1200" b="1" dirty="0" err="1">
                <a:solidFill>
                  <a:schemeClr val="bg2"/>
                </a:solidFill>
                <a:latin typeface="Arial" pitchFamily="34" charset="0"/>
                <a:cs typeface="Arial" pitchFamily="34" charset="0"/>
              </a:rPr>
              <a:t>Yossi</a:t>
            </a:r>
            <a:r>
              <a:rPr lang="en-US" altLang="en-US" sz="1200" b="1" dirty="0">
                <a:solidFill>
                  <a:schemeClr val="bg2"/>
                </a:solidFill>
                <a:latin typeface="Arial" pitchFamily="34" charset="0"/>
                <a:cs typeface="Arial" pitchFamily="34" charset="0"/>
              </a:rPr>
              <a:t> Yarden	Weizmann Institute of Science, </a:t>
            </a:r>
            <a:r>
              <a:rPr lang="en-US" altLang="en-US" sz="1200" b="1" dirty="0" err="1">
                <a:solidFill>
                  <a:schemeClr val="bg2"/>
                </a:solidFill>
                <a:latin typeface="Arial" pitchFamily="34" charset="0"/>
                <a:cs typeface="Arial" pitchFamily="34" charset="0"/>
              </a:rPr>
              <a:t>Rehovot</a:t>
            </a:r>
            <a:r>
              <a:rPr lang="en-US" altLang="en-US" sz="1200" b="1" dirty="0">
                <a:solidFill>
                  <a:schemeClr val="bg2"/>
                </a:solidFill>
                <a:latin typeface="Arial" pitchFamily="34" charset="0"/>
                <a:cs typeface="Arial" pitchFamily="34" charset="0"/>
              </a:rPr>
              <a:t>, Israel</a:t>
            </a:r>
          </a:p>
        </p:txBody>
      </p:sp>
      <p:grpSp>
        <p:nvGrpSpPr>
          <p:cNvPr id="2" name="Group 1"/>
          <p:cNvGrpSpPr/>
          <p:nvPr/>
        </p:nvGrpSpPr>
        <p:grpSpPr>
          <a:xfrm>
            <a:off x="2833688" y="555444"/>
            <a:ext cx="3485700" cy="2900027"/>
            <a:chOff x="604838" y="2751145"/>
            <a:chExt cx="3485700" cy="2900027"/>
          </a:xfrm>
        </p:grpSpPr>
        <p:sp>
          <p:nvSpPr>
            <p:cNvPr id="201731" name="Rectangle 7"/>
            <p:cNvSpPr>
              <a:spLocks noChangeArrowheads="1"/>
            </p:cNvSpPr>
            <p:nvPr/>
          </p:nvSpPr>
          <p:spPr bwMode="auto">
            <a:xfrm>
              <a:off x="604838" y="3157540"/>
              <a:ext cx="1919287" cy="2308966"/>
            </a:xfrm>
            <a:prstGeom prst="rect">
              <a:avLst/>
            </a:prstGeom>
            <a:noFill/>
            <a:ln w="9525">
              <a:noFill/>
              <a:miter lim="800000"/>
              <a:headEnd/>
              <a:tailEnd/>
            </a:ln>
          </p:spPr>
          <p:txBody>
            <a:bodyPr lIns="92075" tIns="46038" rIns="92075" bIns="46038">
              <a:spAutoFit/>
            </a:bodyPr>
            <a:lstStyle/>
            <a:p>
              <a:r>
                <a:rPr lang="en-US" altLang="en-US" sz="1200" b="1" dirty="0">
                  <a:solidFill>
                    <a:schemeClr val="bg2"/>
                  </a:solidFill>
                  <a:latin typeface="Arial" pitchFamily="34" charset="0"/>
                </a:rPr>
                <a:t>Jing </a:t>
              </a:r>
              <a:r>
                <a:rPr lang="en-US" altLang="en-US" sz="1200" b="1" dirty="0" err="1">
                  <a:solidFill>
                    <a:schemeClr val="bg2"/>
                  </a:solidFill>
                  <a:latin typeface="Arial" pitchFamily="34" charset="0"/>
                </a:rPr>
                <a:t>Bao</a:t>
              </a:r>
              <a:endParaRPr lang="en-US" altLang="en-US" sz="1200" b="1" dirty="0">
                <a:solidFill>
                  <a:schemeClr val="bg2"/>
                </a:solidFill>
                <a:latin typeface="Arial" pitchFamily="34" charset="0"/>
              </a:endParaRPr>
            </a:p>
            <a:p>
              <a:r>
                <a:rPr lang="en-US" altLang="en-US" sz="1200" b="1" dirty="0">
                  <a:solidFill>
                    <a:schemeClr val="bg2"/>
                  </a:solidFill>
                  <a:latin typeface="Arial" pitchFamily="34" charset="0"/>
                </a:rPr>
                <a:t>Ashley Coats</a:t>
              </a:r>
            </a:p>
            <a:p>
              <a:r>
                <a:rPr lang="en-US" altLang="en-US" sz="1200" b="1" dirty="0">
                  <a:solidFill>
                    <a:schemeClr val="bg2"/>
                  </a:solidFill>
                  <a:latin typeface="Arial" pitchFamily="34" charset="0"/>
                </a:rPr>
                <a:t>Juan </a:t>
              </a:r>
              <a:r>
                <a:rPr lang="en-US" altLang="en-US" sz="1200" b="1" dirty="0" err="1">
                  <a:solidFill>
                    <a:schemeClr val="bg2"/>
                  </a:solidFill>
                  <a:latin typeface="Arial" pitchFamily="34" charset="0"/>
                </a:rPr>
                <a:t>Cresp-Barreto</a:t>
              </a:r>
              <a:endParaRPr lang="en-US" altLang="en-US" sz="1200" b="1" dirty="0">
                <a:solidFill>
                  <a:schemeClr val="bg2"/>
                </a:solidFill>
                <a:latin typeface="Arial" pitchFamily="34" charset="0"/>
              </a:endParaRPr>
            </a:p>
            <a:p>
              <a:r>
                <a:rPr lang="en-US" altLang="en-US" sz="1200" b="1" dirty="0" err="1">
                  <a:solidFill>
                    <a:schemeClr val="bg2"/>
                  </a:solidFill>
                  <a:latin typeface="Arial" pitchFamily="34" charset="0"/>
                </a:rPr>
                <a:t>Maurico</a:t>
              </a:r>
              <a:r>
                <a:rPr lang="en-US" altLang="en-US" sz="1200" b="1" dirty="0">
                  <a:solidFill>
                    <a:schemeClr val="bg2"/>
                  </a:solidFill>
                  <a:latin typeface="Arial" pitchFamily="34" charset="0"/>
                </a:rPr>
                <a:t> Cuello</a:t>
              </a:r>
            </a:p>
            <a:p>
              <a:r>
                <a:rPr lang="en-US" altLang="en-US" sz="1200" b="1" dirty="0">
                  <a:solidFill>
                    <a:schemeClr val="bg2"/>
                  </a:solidFill>
                  <a:latin typeface="Arial" pitchFamily="34" charset="0"/>
                </a:rPr>
                <a:t>Jill Chavez</a:t>
              </a:r>
            </a:p>
            <a:p>
              <a:r>
                <a:rPr lang="en-US" altLang="en-US" sz="1200" b="1" dirty="0">
                  <a:solidFill>
                    <a:schemeClr val="bg2"/>
                  </a:solidFill>
                  <a:latin typeface="Arial" pitchFamily="34" charset="0"/>
                </a:rPr>
                <a:t>Isaac </a:t>
              </a:r>
              <a:r>
                <a:rPr lang="en-US" altLang="en-US" sz="1200" b="1" dirty="0" err="1">
                  <a:solidFill>
                    <a:schemeClr val="bg2"/>
                  </a:solidFill>
                  <a:latin typeface="Arial" pitchFamily="34" charset="0"/>
                </a:rPr>
                <a:t>Darko</a:t>
              </a:r>
              <a:endParaRPr lang="en-US" altLang="en-US" sz="1200" b="1" dirty="0">
                <a:solidFill>
                  <a:schemeClr val="bg2"/>
                </a:solidFill>
                <a:latin typeface="Arial" pitchFamily="34" charset="0"/>
              </a:endParaRPr>
            </a:p>
            <a:p>
              <a:r>
                <a:rPr lang="en-US" altLang="en-US" sz="1200" b="1" dirty="0">
                  <a:solidFill>
                    <a:schemeClr val="bg2"/>
                  </a:solidFill>
                  <a:latin typeface="Arial" pitchFamily="34" charset="0"/>
                </a:rPr>
                <a:t>Gareth Davies</a:t>
              </a:r>
            </a:p>
            <a:p>
              <a:pPr algn="just"/>
              <a:r>
                <a:rPr lang="en-US" altLang="en-US" sz="1200" b="1" dirty="0">
                  <a:solidFill>
                    <a:schemeClr val="bg2"/>
                  </a:solidFill>
                  <a:latin typeface="Arial" pitchFamily="34" charset="0"/>
                </a:rPr>
                <a:t>Jennifer Dine</a:t>
              </a:r>
            </a:p>
            <a:p>
              <a:r>
                <a:rPr lang="en-US" altLang="en-US" sz="1200" b="1" dirty="0">
                  <a:solidFill>
                    <a:schemeClr val="bg2"/>
                  </a:solidFill>
                  <a:latin typeface="Arial" pitchFamily="34" charset="0"/>
                </a:rPr>
                <a:t>Seth Ettenberg</a:t>
              </a:r>
              <a:br>
                <a:rPr lang="en-US" altLang="en-US" sz="1200" b="1" dirty="0">
                  <a:solidFill>
                    <a:schemeClr val="bg2"/>
                  </a:solidFill>
                  <a:latin typeface="Arial" pitchFamily="34" charset="0"/>
                </a:rPr>
              </a:br>
              <a:r>
                <a:rPr lang="en-US" altLang="en-US" sz="1200" b="1" dirty="0" err="1">
                  <a:solidFill>
                    <a:schemeClr val="bg2"/>
                  </a:solidFill>
                  <a:latin typeface="Arial" pitchFamily="34" charset="0"/>
                </a:rPr>
                <a:t>Sireesha</a:t>
              </a:r>
              <a:r>
                <a:rPr lang="en-US" altLang="en-US" sz="1200" b="1" dirty="0">
                  <a:solidFill>
                    <a:schemeClr val="bg2"/>
                  </a:solidFill>
                  <a:latin typeface="Arial" pitchFamily="34" charset="0"/>
                </a:rPr>
                <a:t> </a:t>
              </a:r>
              <a:r>
                <a:rPr lang="en-US" altLang="en-US" sz="1200" b="1" dirty="0" err="1">
                  <a:solidFill>
                    <a:schemeClr val="bg2"/>
                  </a:solidFill>
                  <a:latin typeface="Arial" pitchFamily="34" charset="0"/>
                </a:rPr>
                <a:t>Garimella</a:t>
              </a:r>
              <a:endParaRPr lang="en-US" altLang="en-US" sz="1200" b="1" dirty="0">
                <a:solidFill>
                  <a:schemeClr val="bg2"/>
                </a:solidFill>
                <a:latin typeface="Arial" pitchFamily="34" charset="0"/>
              </a:endParaRPr>
            </a:p>
            <a:p>
              <a:r>
                <a:rPr lang="en-US" altLang="en-US" sz="1200" b="1" dirty="0">
                  <a:solidFill>
                    <a:schemeClr val="bg2"/>
                  </a:solidFill>
                  <a:latin typeface="Arial" pitchFamily="34" charset="0"/>
                </a:rPr>
                <a:t>Stephen Kales</a:t>
              </a:r>
            </a:p>
            <a:p>
              <a:r>
                <a:rPr lang="en-US" altLang="en-US" sz="1200" b="1" dirty="0">
                  <a:solidFill>
                    <a:schemeClr val="bg2"/>
                  </a:solidFill>
                  <a:latin typeface="Arial" pitchFamily="34" charset="0"/>
                </a:rPr>
                <a:t>Jeremy </a:t>
              </a:r>
              <a:r>
                <a:rPr lang="en-US" altLang="en-US" sz="1200" b="1" dirty="0" err="1">
                  <a:solidFill>
                    <a:schemeClr val="bg2"/>
                  </a:solidFill>
                  <a:latin typeface="Arial" pitchFamily="34" charset="0"/>
                </a:rPr>
                <a:t>Karlin</a:t>
              </a:r>
              <a:r>
                <a:rPr lang="en-US" altLang="en-US" sz="1200" b="1" dirty="0">
                  <a:solidFill>
                    <a:schemeClr val="bg2"/>
                  </a:solidFill>
                  <a:latin typeface="Arial" pitchFamily="34" charset="0"/>
                </a:rPr>
                <a:t> </a:t>
              </a:r>
            </a:p>
          </p:txBody>
        </p:sp>
        <p:sp>
          <p:nvSpPr>
            <p:cNvPr id="201732" name="Rectangle 8"/>
            <p:cNvSpPr>
              <a:spLocks noChangeArrowheads="1"/>
            </p:cNvSpPr>
            <p:nvPr/>
          </p:nvSpPr>
          <p:spPr bwMode="auto">
            <a:xfrm>
              <a:off x="1312863" y="2751145"/>
              <a:ext cx="1327150" cy="307975"/>
            </a:xfrm>
            <a:prstGeom prst="rect">
              <a:avLst/>
            </a:prstGeom>
            <a:noFill/>
            <a:ln w="9525">
              <a:noFill/>
              <a:miter lim="800000"/>
              <a:headEnd/>
              <a:tailEnd/>
            </a:ln>
          </p:spPr>
          <p:txBody>
            <a:bodyPr lIns="92075" tIns="46038" rIns="92075" bIns="46038">
              <a:spAutoFit/>
            </a:bodyPr>
            <a:lstStyle/>
            <a:p>
              <a:r>
                <a:rPr lang="en-US" altLang="en-US" sz="1400" b="1" u="sng" dirty="0">
                  <a:solidFill>
                    <a:schemeClr val="bg2"/>
                  </a:solidFill>
                  <a:latin typeface="Arial" pitchFamily="34" charset="0"/>
                </a:rPr>
                <a:t>Lab Alumni</a:t>
              </a:r>
              <a:r>
                <a:rPr lang="en-US" altLang="en-US" sz="1400" b="1" dirty="0">
                  <a:solidFill>
                    <a:schemeClr val="bg2"/>
                  </a:solidFill>
                  <a:latin typeface="Arial" pitchFamily="34" charset="0"/>
                </a:rPr>
                <a:t>:</a:t>
              </a:r>
            </a:p>
          </p:txBody>
        </p:sp>
        <p:sp>
          <p:nvSpPr>
            <p:cNvPr id="9" name="Rectangle 7"/>
            <p:cNvSpPr>
              <a:spLocks noChangeArrowheads="1"/>
            </p:cNvSpPr>
            <p:nvPr/>
          </p:nvSpPr>
          <p:spPr bwMode="auto">
            <a:xfrm>
              <a:off x="2171251" y="3157540"/>
              <a:ext cx="1919287" cy="2493632"/>
            </a:xfrm>
            <a:prstGeom prst="rect">
              <a:avLst/>
            </a:prstGeom>
            <a:noFill/>
            <a:ln w="9525">
              <a:noFill/>
              <a:miter lim="800000"/>
              <a:headEnd/>
              <a:tailEnd/>
            </a:ln>
          </p:spPr>
          <p:txBody>
            <a:bodyPr lIns="92075" tIns="46038" rIns="92075" bIns="46038">
              <a:spAutoFit/>
            </a:bodyPr>
            <a:lstStyle/>
            <a:p>
              <a:r>
                <a:rPr lang="en-US" altLang="en-US" sz="1200" b="1" dirty="0">
                  <a:solidFill>
                    <a:schemeClr val="bg2"/>
                  </a:solidFill>
                  <a:latin typeface="Arial" pitchFamily="34" charset="0"/>
                </a:rPr>
                <a:t>Maccon Keane</a:t>
              </a:r>
            </a:p>
            <a:p>
              <a:r>
                <a:rPr lang="en-US" altLang="en-US" sz="1200" b="1" dirty="0">
                  <a:solidFill>
                    <a:schemeClr val="bg2"/>
                  </a:solidFill>
                  <a:latin typeface="Arial" pitchFamily="34" charset="0"/>
                </a:rPr>
                <a:t>Amanda Lowrey</a:t>
              </a:r>
            </a:p>
            <a:p>
              <a:r>
                <a:rPr lang="en-US" altLang="en-US" sz="1200" b="1" dirty="0">
                  <a:solidFill>
                    <a:schemeClr val="bg2"/>
                  </a:solidFill>
                  <a:latin typeface="Arial" pitchFamily="34" charset="0"/>
                </a:rPr>
                <a:t>Geoff Lowrey</a:t>
              </a:r>
            </a:p>
            <a:p>
              <a:r>
                <a:rPr lang="en-US" altLang="en-US" sz="1200" b="1" dirty="0">
                  <a:solidFill>
                    <a:schemeClr val="bg2"/>
                  </a:solidFill>
                  <a:latin typeface="Arial" pitchFamily="34" charset="0"/>
                </a:rPr>
                <a:t>Lyndsay Murrow</a:t>
              </a:r>
            </a:p>
            <a:p>
              <a:r>
                <a:rPr lang="en-US" altLang="en-US" sz="1200" b="1" dirty="0">
                  <a:solidFill>
                    <a:schemeClr val="bg2"/>
                  </a:solidFill>
                  <a:latin typeface="Arial" pitchFamily="34" charset="0"/>
                </a:rPr>
                <a:t>Marion Nau</a:t>
              </a:r>
            </a:p>
            <a:p>
              <a:r>
                <a:rPr lang="en-US" altLang="en-US" sz="1200" b="1" dirty="0">
                  <a:solidFill>
                    <a:schemeClr val="bg2"/>
                  </a:solidFill>
                  <a:latin typeface="Arial" pitchFamily="34" charset="0"/>
                </a:rPr>
                <a:t>Janet </a:t>
              </a:r>
              <a:r>
                <a:rPr lang="en-US" altLang="en-US" sz="1200" b="1" dirty="0" err="1">
                  <a:solidFill>
                    <a:schemeClr val="bg2"/>
                  </a:solidFill>
                  <a:latin typeface="Arial" pitchFamily="34" charset="0"/>
                </a:rPr>
                <a:t>Pumphrey</a:t>
              </a:r>
              <a:endParaRPr lang="en-US" altLang="en-US" sz="1200" b="1" dirty="0">
                <a:solidFill>
                  <a:schemeClr val="bg2"/>
                </a:solidFill>
                <a:latin typeface="Arial" pitchFamily="34" charset="0"/>
              </a:endParaRPr>
            </a:p>
            <a:p>
              <a:r>
                <a:rPr lang="en-US" altLang="en-US" sz="1200" b="1" dirty="0">
                  <a:solidFill>
                    <a:schemeClr val="bg2"/>
                  </a:solidFill>
                  <a:latin typeface="Arial" pitchFamily="34" charset="0"/>
                </a:rPr>
                <a:t>Monzur Rahman</a:t>
              </a:r>
            </a:p>
            <a:p>
              <a:r>
                <a:rPr lang="en-US" altLang="en-US" sz="1200" b="1" dirty="0">
                  <a:solidFill>
                    <a:schemeClr val="bg2"/>
                  </a:solidFill>
                  <a:latin typeface="Arial" pitchFamily="34" charset="0"/>
                </a:rPr>
                <a:t>Andrea Rocca</a:t>
              </a:r>
            </a:p>
            <a:p>
              <a:r>
                <a:rPr lang="en-US" altLang="en-US" sz="1200" b="1" dirty="0">
                  <a:solidFill>
                    <a:schemeClr val="bg2"/>
                  </a:solidFill>
                  <a:latin typeface="Arial" pitchFamily="34" charset="0"/>
                </a:rPr>
                <a:t>Yaffa Rubinstein</a:t>
              </a:r>
            </a:p>
            <a:p>
              <a:r>
                <a:rPr lang="en-US" altLang="en-US" sz="1200" b="1" dirty="0">
                  <a:solidFill>
                    <a:schemeClr val="bg2"/>
                  </a:solidFill>
                  <a:latin typeface="Arial" pitchFamily="34" charset="0"/>
                </a:rPr>
                <a:t>Phil Ryan</a:t>
              </a:r>
            </a:p>
            <a:p>
              <a:r>
                <a:rPr lang="en-US" altLang="en-US" sz="1200" b="1" dirty="0">
                  <a:solidFill>
                    <a:schemeClr val="bg2"/>
                  </a:solidFill>
                  <a:latin typeface="Arial" pitchFamily="34" charset="0"/>
                </a:rPr>
                <a:t>Nina </a:t>
              </a:r>
              <a:r>
                <a:rPr lang="en-US" altLang="en-US" sz="1200" b="1" dirty="0" err="1">
                  <a:solidFill>
                    <a:schemeClr val="bg2"/>
                  </a:solidFill>
                  <a:latin typeface="Arial" pitchFamily="34" charset="0"/>
                </a:rPr>
                <a:t>Sivadasan</a:t>
              </a:r>
              <a:endParaRPr lang="en-US" altLang="en-US" sz="1200" b="1" dirty="0">
                <a:solidFill>
                  <a:schemeClr val="bg2"/>
                </a:solidFill>
                <a:latin typeface="Arial" pitchFamily="34" charset="0"/>
              </a:endParaRPr>
            </a:p>
            <a:p>
              <a:r>
                <a:rPr lang="en-US" altLang="en-US" sz="1200" b="1" dirty="0">
                  <a:solidFill>
                    <a:schemeClr val="bg2"/>
                  </a:solidFill>
                  <a:latin typeface="Arial" pitchFamily="34" charset="0"/>
                </a:rPr>
                <a:t>Brandon Stone</a:t>
              </a:r>
            </a:p>
            <a:p>
              <a:r>
                <a:rPr lang="en-US" altLang="en-US" sz="1200" b="1" dirty="0">
                  <a:solidFill>
                    <a:schemeClr val="bg2"/>
                  </a:solidFill>
                  <a:latin typeface="Arial" pitchFamily="34" charset="0"/>
                </a:rPr>
                <a:t>Rajgopal Yadavalli</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5" name="Line 7"/>
          <p:cNvSpPr>
            <a:spLocks noChangeShapeType="1"/>
          </p:cNvSpPr>
          <p:nvPr/>
        </p:nvSpPr>
        <p:spPr bwMode="auto">
          <a:xfrm>
            <a:off x="868363" y="7058025"/>
            <a:ext cx="673100" cy="1588"/>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56" name="Rectangle 8"/>
          <p:cNvSpPr>
            <a:spLocks noChangeArrowheads="1"/>
          </p:cNvSpPr>
          <p:nvPr/>
        </p:nvSpPr>
        <p:spPr bwMode="auto">
          <a:xfrm>
            <a:off x="1120775" y="6910388"/>
            <a:ext cx="174625"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a:solidFill>
                  <a:srgbClr val="000000"/>
                </a:solidFill>
              </a:rPr>
              <a:t>0.1</a:t>
            </a:r>
            <a:endParaRPr lang="en-US">
              <a:solidFill>
                <a:srgbClr val="000000"/>
              </a:solidFill>
            </a:endParaRPr>
          </a:p>
        </p:txBody>
      </p:sp>
      <p:grpSp>
        <p:nvGrpSpPr>
          <p:cNvPr id="2" name="Group 147"/>
          <p:cNvGrpSpPr>
            <a:grpSpLocks/>
          </p:cNvGrpSpPr>
          <p:nvPr/>
        </p:nvGrpSpPr>
        <p:grpSpPr bwMode="auto">
          <a:xfrm>
            <a:off x="792163" y="476250"/>
            <a:ext cx="6437312" cy="5740400"/>
            <a:chOff x="493" y="300"/>
            <a:chExt cx="4055" cy="3616"/>
          </a:xfrm>
        </p:grpSpPr>
        <p:sp>
          <p:nvSpPr>
            <p:cNvPr id="2057" name="Line 9"/>
            <p:cNvSpPr>
              <a:spLocks noChangeShapeType="1"/>
            </p:cNvSpPr>
            <p:nvPr/>
          </p:nvSpPr>
          <p:spPr bwMode="auto">
            <a:xfrm flipH="1">
              <a:off x="2782" y="2032"/>
              <a:ext cx="1142" cy="133"/>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58" name="Rectangle 10"/>
            <p:cNvSpPr>
              <a:spLocks noChangeArrowheads="1"/>
            </p:cNvSpPr>
            <p:nvPr/>
          </p:nvSpPr>
          <p:spPr bwMode="auto">
            <a:xfrm>
              <a:off x="3976" y="1973"/>
              <a:ext cx="572"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zebrafish Cbl-x</a:t>
              </a:r>
            </a:p>
          </p:txBody>
        </p:sp>
        <p:sp>
          <p:nvSpPr>
            <p:cNvPr id="2059" name="Line 11"/>
            <p:cNvSpPr>
              <a:spLocks noChangeShapeType="1"/>
            </p:cNvSpPr>
            <p:nvPr/>
          </p:nvSpPr>
          <p:spPr bwMode="auto">
            <a:xfrm flipH="1">
              <a:off x="3103" y="2364"/>
              <a:ext cx="639" cy="43"/>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61" name="Line 13"/>
            <p:cNvSpPr>
              <a:spLocks noChangeShapeType="1"/>
            </p:cNvSpPr>
            <p:nvPr/>
          </p:nvSpPr>
          <p:spPr bwMode="auto">
            <a:xfrm flipH="1" flipV="1">
              <a:off x="3134" y="2446"/>
              <a:ext cx="537" cy="123"/>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62" name="Rectangle 14"/>
            <p:cNvSpPr>
              <a:spLocks noChangeArrowheads="1"/>
            </p:cNvSpPr>
            <p:nvPr/>
          </p:nvSpPr>
          <p:spPr bwMode="auto">
            <a:xfrm>
              <a:off x="3717" y="2530"/>
              <a:ext cx="166" cy="96"/>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sz="1000" b="1">
                  <a:solidFill>
                    <a:srgbClr val="000000"/>
                  </a:solidFill>
                </a:rPr>
                <a:t>frog</a:t>
              </a:r>
            </a:p>
          </p:txBody>
        </p:sp>
        <p:sp>
          <p:nvSpPr>
            <p:cNvPr id="2063" name="Line 15"/>
            <p:cNvSpPr>
              <a:spLocks noChangeShapeType="1"/>
            </p:cNvSpPr>
            <p:nvPr/>
          </p:nvSpPr>
          <p:spPr bwMode="auto">
            <a:xfrm flipH="1" flipV="1">
              <a:off x="3330" y="2730"/>
              <a:ext cx="338" cy="55"/>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64" name="Rectangle 16"/>
            <p:cNvSpPr>
              <a:spLocks noChangeArrowheads="1"/>
            </p:cNvSpPr>
            <p:nvPr/>
          </p:nvSpPr>
          <p:spPr bwMode="auto">
            <a:xfrm>
              <a:off x="3690" y="2722"/>
              <a:ext cx="155"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cow</a:t>
              </a:r>
            </a:p>
          </p:txBody>
        </p:sp>
        <p:sp>
          <p:nvSpPr>
            <p:cNvPr id="2065" name="Line 17"/>
            <p:cNvSpPr>
              <a:spLocks noChangeShapeType="1"/>
            </p:cNvSpPr>
            <p:nvPr/>
          </p:nvSpPr>
          <p:spPr bwMode="auto">
            <a:xfrm flipH="1" flipV="1">
              <a:off x="3439" y="2844"/>
              <a:ext cx="18" cy="10"/>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66" name="Rectangle 18"/>
            <p:cNvSpPr>
              <a:spLocks noChangeArrowheads="1"/>
            </p:cNvSpPr>
            <p:nvPr/>
          </p:nvSpPr>
          <p:spPr bwMode="auto">
            <a:xfrm>
              <a:off x="3973" y="3119"/>
              <a:ext cx="261"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rhesus</a:t>
              </a:r>
            </a:p>
          </p:txBody>
        </p:sp>
        <p:sp>
          <p:nvSpPr>
            <p:cNvPr id="2067" name="Line 19"/>
            <p:cNvSpPr>
              <a:spLocks noChangeShapeType="1"/>
            </p:cNvSpPr>
            <p:nvPr/>
          </p:nvSpPr>
          <p:spPr bwMode="auto">
            <a:xfrm flipH="1" flipV="1">
              <a:off x="3441" y="2860"/>
              <a:ext cx="2" cy="1"/>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68" name="Rectangle 20"/>
            <p:cNvSpPr>
              <a:spLocks noChangeArrowheads="1"/>
            </p:cNvSpPr>
            <p:nvPr/>
          </p:nvSpPr>
          <p:spPr bwMode="auto">
            <a:xfrm>
              <a:off x="3917" y="3220"/>
              <a:ext cx="147"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dog</a:t>
              </a:r>
            </a:p>
          </p:txBody>
        </p:sp>
        <p:sp>
          <p:nvSpPr>
            <p:cNvPr id="2069" name="Line 21"/>
            <p:cNvSpPr>
              <a:spLocks noChangeShapeType="1"/>
            </p:cNvSpPr>
            <p:nvPr/>
          </p:nvSpPr>
          <p:spPr bwMode="auto">
            <a:xfrm>
              <a:off x="3441" y="2861"/>
              <a:ext cx="1" cy="1"/>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70" name="Rectangle 22"/>
            <p:cNvSpPr>
              <a:spLocks noChangeArrowheads="1"/>
            </p:cNvSpPr>
            <p:nvPr/>
          </p:nvSpPr>
          <p:spPr bwMode="auto">
            <a:xfrm>
              <a:off x="3549" y="3556"/>
              <a:ext cx="262"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human</a:t>
              </a:r>
            </a:p>
          </p:txBody>
        </p:sp>
        <p:sp>
          <p:nvSpPr>
            <p:cNvPr id="2071" name="Line 23"/>
            <p:cNvSpPr>
              <a:spLocks noChangeShapeType="1"/>
            </p:cNvSpPr>
            <p:nvPr/>
          </p:nvSpPr>
          <p:spPr bwMode="auto">
            <a:xfrm>
              <a:off x="3441" y="2861"/>
              <a:ext cx="1" cy="1"/>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72" name="Rectangle 24"/>
            <p:cNvSpPr>
              <a:spLocks noChangeArrowheads="1"/>
            </p:cNvSpPr>
            <p:nvPr/>
          </p:nvSpPr>
          <p:spPr bwMode="auto">
            <a:xfrm>
              <a:off x="3780" y="3440"/>
              <a:ext cx="235"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chimp</a:t>
              </a:r>
            </a:p>
          </p:txBody>
        </p:sp>
        <p:sp>
          <p:nvSpPr>
            <p:cNvPr id="2073" name="Line 25"/>
            <p:cNvSpPr>
              <a:spLocks noChangeShapeType="1"/>
            </p:cNvSpPr>
            <p:nvPr/>
          </p:nvSpPr>
          <p:spPr bwMode="auto">
            <a:xfrm flipV="1">
              <a:off x="3441" y="2860"/>
              <a:ext cx="1" cy="1"/>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74" name="Line 26"/>
            <p:cNvSpPr>
              <a:spLocks noChangeShapeType="1"/>
            </p:cNvSpPr>
            <p:nvPr/>
          </p:nvSpPr>
          <p:spPr bwMode="auto">
            <a:xfrm flipH="1" flipV="1">
              <a:off x="3439" y="2844"/>
              <a:ext cx="2" cy="16"/>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75" name="Line 27"/>
            <p:cNvSpPr>
              <a:spLocks noChangeShapeType="1"/>
            </p:cNvSpPr>
            <p:nvPr/>
          </p:nvSpPr>
          <p:spPr bwMode="auto">
            <a:xfrm flipH="1" flipV="1">
              <a:off x="3362" y="2778"/>
              <a:ext cx="77" cy="66"/>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76" name="Line 28"/>
            <p:cNvSpPr>
              <a:spLocks noChangeShapeType="1"/>
            </p:cNvSpPr>
            <p:nvPr/>
          </p:nvSpPr>
          <p:spPr bwMode="auto">
            <a:xfrm flipH="1" flipV="1">
              <a:off x="3368" y="2915"/>
              <a:ext cx="11" cy="8"/>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77" name="Rectangle 29"/>
            <p:cNvSpPr>
              <a:spLocks noChangeArrowheads="1"/>
            </p:cNvSpPr>
            <p:nvPr/>
          </p:nvSpPr>
          <p:spPr bwMode="auto">
            <a:xfrm>
              <a:off x="3477" y="2787"/>
              <a:ext cx="257"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mouse</a:t>
              </a:r>
            </a:p>
          </p:txBody>
        </p:sp>
        <p:sp>
          <p:nvSpPr>
            <p:cNvPr id="2078" name="Line 30"/>
            <p:cNvSpPr>
              <a:spLocks noChangeShapeType="1"/>
            </p:cNvSpPr>
            <p:nvPr/>
          </p:nvSpPr>
          <p:spPr bwMode="auto">
            <a:xfrm flipV="1">
              <a:off x="3362" y="2915"/>
              <a:ext cx="6" cy="54"/>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79" name="Rectangle 31"/>
            <p:cNvSpPr>
              <a:spLocks noChangeArrowheads="1"/>
            </p:cNvSpPr>
            <p:nvPr/>
          </p:nvSpPr>
          <p:spPr bwMode="auto">
            <a:xfrm>
              <a:off x="3480" y="2866"/>
              <a:ext cx="102"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rat</a:t>
              </a:r>
              <a:endParaRPr lang="en-US" b="1">
                <a:solidFill>
                  <a:srgbClr val="000000"/>
                </a:solidFill>
              </a:endParaRPr>
            </a:p>
          </p:txBody>
        </p:sp>
        <p:sp>
          <p:nvSpPr>
            <p:cNvPr id="2080" name="Line 32"/>
            <p:cNvSpPr>
              <a:spLocks noChangeShapeType="1"/>
            </p:cNvSpPr>
            <p:nvPr/>
          </p:nvSpPr>
          <p:spPr bwMode="auto">
            <a:xfrm flipH="1" flipV="1">
              <a:off x="3362" y="2778"/>
              <a:ext cx="6" cy="137"/>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81" name="Line 33"/>
            <p:cNvSpPr>
              <a:spLocks noChangeShapeType="1"/>
            </p:cNvSpPr>
            <p:nvPr/>
          </p:nvSpPr>
          <p:spPr bwMode="auto">
            <a:xfrm flipH="1" flipV="1">
              <a:off x="3330" y="2730"/>
              <a:ext cx="32" cy="48"/>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82" name="Line 34"/>
            <p:cNvSpPr>
              <a:spLocks noChangeShapeType="1"/>
            </p:cNvSpPr>
            <p:nvPr/>
          </p:nvSpPr>
          <p:spPr bwMode="auto">
            <a:xfrm flipH="1" flipV="1">
              <a:off x="3165" y="2628"/>
              <a:ext cx="165" cy="102"/>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83" name="Line 35"/>
            <p:cNvSpPr>
              <a:spLocks noChangeShapeType="1"/>
            </p:cNvSpPr>
            <p:nvPr/>
          </p:nvSpPr>
          <p:spPr bwMode="auto">
            <a:xfrm flipH="1" flipV="1">
              <a:off x="3159" y="2692"/>
              <a:ext cx="52" cy="295"/>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84" name="Rectangle 36"/>
            <p:cNvSpPr>
              <a:spLocks noChangeArrowheads="1"/>
            </p:cNvSpPr>
            <p:nvPr/>
          </p:nvSpPr>
          <p:spPr bwMode="auto">
            <a:xfrm>
              <a:off x="3099" y="3054"/>
              <a:ext cx="296"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chicken</a:t>
              </a:r>
            </a:p>
          </p:txBody>
        </p:sp>
        <p:sp>
          <p:nvSpPr>
            <p:cNvPr id="2085" name="Line 37"/>
            <p:cNvSpPr>
              <a:spLocks noChangeShapeType="1"/>
            </p:cNvSpPr>
            <p:nvPr/>
          </p:nvSpPr>
          <p:spPr bwMode="auto">
            <a:xfrm flipV="1">
              <a:off x="3071" y="2692"/>
              <a:ext cx="88" cy="299"/>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86" name="Rectangle 38"/>
            <p:cNvSpPr>
              <a:spLocks noChangeArrowheads="1"/>
            </p:cNvSpPr>
            <p:nvPr/>
          </p:nvSpPr>
          <p:spPr bwMode="auto">
            <a:xfrm>
              <a:off x="3019" y="2980"/>
              <a:ext cx="208"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lizard</a:t>
              </a:r>
            </a:p>
          </p:txBody>
        </p:sp>
        <p:sp>
          <p:nvSpPr>
            <p:cNvPr id="2087" name="Line 39"/>
            <p:cNvSpPr>
              <a:spLocks noChangeShapeType="1"/>
            </p:cNvSpPr>
            <p:nvPr/>
          </p:nvSpPr>
          <p:spPr bwMode="auto">
            <a:xfrm flipV="1">
              <a:off x="3159" y="2628"/>
              <a:ext cx="6" cy="64"/>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88" name="Line 40"/>
            <p:cNvSpPr>
              <a:spLocks noChangeShapeType="1"/>
            </p:cNvSpPr>
            <p:nvPr/>
          </p:nvSpPr>
          <p:spPr bwMode="auto">
            <a:xfrm flipH="1" flipV="1">
              <a:off x="3134" y="2446"/>
              <a:ext cx="31" cy="182"/>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89" name="Line 41"/>
            <p:cNvSpPr>
              <a:spLocks noChangeShapeType="1"/>
            </p:cNvSpPr>
            <p:nvPr/>
          </p:nvSpPr>
          <p:spPr bwMode="auto">
            <a:xfrm flipH="1" flipV="1">
              <a:off x="3103" y="2407"/>
              <a:ext cx="31" cy="39"/>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90" name="Line 42"/>
            <p:cNvSpPr>
              <a:spLocks noChangeShapeType="1"/>
            </p:cNvSpPr>
            <p:nvPr/>
          </p:nvSpPr>
          <p:spPr bwMode="auto">
            <a:xfrm flipH="1" flipV="1">
              <a:off x="2782" y="2165"/>
              <a:ext cx="321" cy="242"/>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91" name="Line 43"/>
            <p:cNvSpPr>
              <a:spLocks noChangeShapeType="1"/>
            </p:cNvSpPr>
            <p:nvPr/>
          </p:nvSpPr>
          <p:spPr bwMode="auto">
            <a:xfrm flipH="1" flipV="1">
              <a:off x="2738" y="2154"/>
              <a:ext cx="44" cy="11"/>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92" name="Line 44"/>
            <p:cNvSpPr>
              <a:spLocks noChangeShapeType="1"/>
            </p:cNvSpPr>
            <p:nvPr/>
          </p:nvSpPr>
          <p:spPr bwMode="auto">
            <a:xfrm flipH="1" flipV="1">
              <a:off x="2706" y="2185"/>
              <a:ext cx="33" cy="170"/>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93" name="Rectangle 45"/>
            <p:cNvSpPr>
              <a:spLocks noChangeArrowheads="1"/>
            </p:cNvSpPr>
            <p:nvPr/>
          </p:nvSpPr>
          <p:spPr bwMode="auto">
            <a:xfrm>
              <a:off x="2533" y="2408"/>
              <a:ext cx="430"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lizard Cbl-x</a:t>
              </a:r>
            </a:p>
          </p:txBody>
        </p:sp>
        <p:sp>
          <p:nvSpPr>
            <p:cNvPr id="2094" name="Line 46"/>
            <p:cNvSpPr>
              <a:spLocks noChangeShapeType="1"/>
            </p:cNvSpPr>
            <p:nvPr/>
          </p:nvSpPr>
          <p:spPr bwMode="auto">
            <a:xfrm flipH="1" flipV="1">
              <a:off x="2613" y="3031"/>
              <a:ext cx="118" cy="85"/>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95" name="Rectangle 47"/>
            <p:cNvSpPr>
              <a:spLocks noChangeArrowheads="1"/>
            </p:cNvSpPr>
            <p:nvPr/>
          </p:nvSpPr>
          <p:spPr bwMode="auto">
            <a:xfrm>
              <a:off x="2749" y="3073"/>
              <a:ext cx="261"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rhesus</a:t>
              </a:r>
            </a:p>
          </p:txBody>
        </p:sp>
        <p:sp>
          <p:nvSpPr>
            <p:cNvPr id="2096" name="Line 48"/>
            <p:cNvSpPr>
              <a:spLocks noChangeShapeType="1"/>
            </p:cNvSpPr>
            <p:nvPr/>
          </p:nvSpPr>
          <p:spPr bwMode="auto">
            <a:xfrm flipH="1" flipV="1">
              <a:off x="2618" y="3135"/>
              <a:ext cx="26" cy="23"/>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97" name="Rectangle 49"/>
            <p:cNvSpPr>
              <a:spLocks noChangeArrowheads="1"/>
            </p:cNvSpPr>
            <p:nvPr/>
          </p:nvSpPr>
          <p:spPr bwMode="auto">
            <a:xfrm>
              <a:off x="2677" y="3165"/>
              <a:ext cx="262"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human</a:t>
              </a:r>
            </a:p>
          </p:txBody>
        </p:sp>
        <p:sp>
          <p:nvSpPr>
            <p:cNvPr id="2098" name="Line 50"/>
            <p:cNvSpPr>
              <a:spLocks noChangeShapeType="1"/>
            </p:cNvSpPr>
            <p:nvPr/>
          </p:nvSpPr>
          <p:spPr bwMode="auto">
            <a:xfrm flipV="1">
              <a:off x="2618" y="3135"/>
              <a:ext cx="1" cy="28"/>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099" name="Rectangle 51"/>
            <p:cNvSpPr>
              <a:spLocks noChangeArrowheads="1"/>
            </p:cNvSpPr>
            <p:nvPr/>
          </p:nvSpPr>
          <p:spPr bwMode="auto">
            <a:xfrm>
              <a:off x="2439" y="3213"/>
              <a:ext cx="235"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chimp</a:t>
              </a:r>
            </a:p>
          </p:txBody>
        </p:sp>
        <p:sp>
          <p:nvSpPr>
            <p:cNvPr id="2100" name="Line 52"/>
            <p:cNvSpPr>
              <a:spLocks noChangeShapeType="1"/>
            </p:cNvSpPr>
            <p:nvPr/>
          </p:nvSpPr>
          <p:spPr bwMode="auto">
            <a:xfrm flipH="1" flipV="1">
              <a:off x="2613" y="3031"/>
              <a:ext cx="5" cy="104"/>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01" name="Line 53"/>
            <p:cNvSpPr>
              <a:spLocks noChangeShapeType="1"/>
            </p:cNvSpPr>
            <p:nvPr/>
          </p:nvSpPr>
          <p:spPr bwMode="auto">
            <a:xfrm flipH="1" flipV="1">
              <a:off x="2392" y="2753"/>
              <a:ext cx="221" cy="278"/>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02" name="Line 54"/>
            <p:cNvSpPr>
              <a:spLocks noChangeShapeType="1"/>
            </p:cNvSpPr>
            <p:nvPr/>
          </p:nvSpPr>
          <p:spPr bwMode="auto">
            <a:xfrm flipH="1" flipV="1">
              <a:off x="2378" y="2815"/>
              <a:ext cx="31" cy="492"/>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03" name="Rectangle 55"/>
            <p:cNvSpPr>
              <a:spLocks noChangeArrowheads="1"/>
            </p:cNvSpPr>
            <p:nvPr/>
          </p:nvSpPr>
          <p:spPr bwMode="auto">
            <a:xfrm>
              <a:off x="2340" y="3299"/>
              <a:ext cx="147"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dog</a:t>
              </a:r>
            </a:p>
          </p:txBody>
        </p:sp>
        <p:sp>
          <p:nvSpPr>
            <p:cNvPr id="2104" name="Line 56"/>
            <p:cNvSpPr>
              <a:spLocks noChangeShapeType="1"/>
            </p:cNvSpPr>
            <p:nvPr/>
          </p:nvSpPr>
          <p:spPr bwMode="auto">
            <a:xfrm flipV="1">
              <a:off x="2183" y="2815"/>
              <a:ext cx="195" cy="375"/>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05" name="Rectangle 57"/>
            <p:cNvSpPr>
              <a:spLocks noChangeArrowheads="1"/>
            </p:cNvSpPr>
            <p:nvPr/>
          </p:nvSpPr>
          <p:spPr bwMode="auto">
            <a:xfrm>
              <a:off x="2103" y="3188"/>
              <a:ext cx="155"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cow</a:t>
              </a:r>
            </a:p>
          </p:txBody>
        </p:sp>
        <p:sp>
          <p:nvSpPr>
            <p:cNvPr id="2106" name="Line 58"/>
            <p:cNvSpPr>
              <a:spLocks noChangeShapeType="1"/>
            </p:cNvSpPr>
            <p:nvPr/>
          </p:nvSpPr>
          <p:spPr bwMode="auto">
            <a:xfrm flipV="1">
              <a:off x="2378" y="2753"/>
              <a:ext cx="14" cy="62"/>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07" name="Line 59"/>
            <p:cNvSpPr>
              <a:spLocks noChangeShapeType="1"/>
            </p:cNvSpPr>
            <p:nvPr/>
          </p:nvSpPr>
          <p:spPr bwMode="auto">
            <a:xfrm flipH="1" flipV="1">
              <a:off x="2371" y="2667"/>
              <a:ext cx="21" cy="86"/>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08" name="Line 60"/>
            <p:cNvSpPr>
              <a:spLocks noChangeShapeType="1"/>
            </p:cNvSpPr>
            <p:nvPr/>
          </p:nvSpPr>
          <p:spPr bwMode="auto">
            <a:xfrm flipV="1">
              <a:off x="1933" y="2835"/>
              <a:ext cx="103" cy="258"/>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09" name="Rectangle 61"/>
            <p:cNvSpPr>
              <a:spLocks noChangeArrowheads="1"/>
            </p:cNvSpPr>
            <p:nvPr/>
          </p:nvSpPr>
          <p:spPr bwMode="auto">
            <a:xfrm>
              <a:off x="1746" y="3061"/>
              <a:ext cx="257"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mouse</a:t>
              </a:r>
            </a:p>
          </p:txBody>
        </p:sp>
        <p:sp>
          <p:nvSpPr>
            <p:cNvPr id="2110" name="Line 62"/>
            <p:cNvSpPr>
              <a:spLocks noChangeShapeType="1"/>
            </p:cNvSpPr>
            <p:nvPr/>
          </p:nvSpPr>
          <p:spPr bwMode="auto">
            <a:xfrm flipV="1">
              <a:off x="1791" y="2835"/>
              <a:ext cx="245" cy="110"/>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11" name="Rectangle 63"/>
            <p:cNvSpPr>
              <a:spLocks noChangeArrowheads="1"/>
            </p:cNvSpPr>
            <p:nvPr/>
          </p:nvSpPr>
          <p:spPr bwMode="auto">
            <a:xfrm>
              <a:off x="1645" y="2901"/>
              <a:ext cx="102"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rat</a:t>
              </a:r>
            </a:p>
          </p:txBody>
        </p:sp>
        <p:sp>
          <p:nvSpPr>
            <p:cNvPr id="2112" name="Line 64"/>
            <p:cNvSpPr>
              <a:spLocks noChangeShapeType="1"/>
            </p:cNvSpPr>
            <p:nvPr/>
          </p:nvSpPr>
          <p:spPr bwMode="auto">
            <a:xfrm flipV="1">
              <a:off x="2036" y="2667"/>
              <a:ext cx="335" cy="168"/>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13" name="Line 65"/>
            <p:cNvSpPr>
              <a:spLocks noChangeShapeType="1"/>
            </p:cNvSpPr>
            <p:nvPr/>
          </p:nvSpPr>
          <p:spPr bwMode="auto">
            <a:xfrm flipV="1">
              <a:off x="2371" y="2175"/>
              <a:ext cx="250" cy="492"/>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14" name="Line 66"/>
            <p:cNvSpPr>
              <a:spLocks noChangeShapeType="1"/>
            </p:cNvSpPr>
            <p:nvPr/>
          </p:nvSpPr>
          <p:spPr bwMode="auto">
            <a:xfrm flipV="1">
              <a:off x="1487" y="2317"/>
              <a:ext cx="200" cy="287"/>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15" name="Rectangle 67"/>
            <p:cNvSpPr>
              <a:spLocks noChangeArrowheads="1"/>
            </p:cNvSpPr>
            <p:nvPr/>
          </p:nvSpPr>
          <p:spPr bwMode="auto">
            <a:xfrm>
              <a:off x="1048" y="2585"/>
              <a:ext cx="633"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C. elegans (sli-1)</a:t>
              </a:r>
            </a:p>
          </p:txBody>
        </p:sp>
        <p:sp>
          <p:nvSpPr>
            <p:cNvPr id="2116" name="Line 68"/>
            <p:cNvSpPr>
              <a:spLocks noChangeShapeType="1"/>
            </p:cNvSpPr>
            <p:nvPr/>
          </p:nvSpPr>
          <p:spPr bwMode="auto">
            <a:xfrm flipV="1">
              <a:off x="1383" y="2317"/>
              <a:ext cx="304" cy="59"/>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17" name="Rectangle 69"/>
            <p:cNvSpPr>
              <a:spLocks noChangeArrowheads="1"/>
            </p:cNvSpPr>
            <p:nvPr/>
          </p:nvSpPr>
          <p:spPr bwMode="auto">
            <a:xfrm>
              <a:off x="928" y="2325"/>
              <a:ext cx="434"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C. briggsae</a:t>
              </a:r>
            </a:p>
          </p:txBody>
        </p:sp>
        <p:sp>
          <p:nvSpPr>
            <p:cNvPr id="2118" name="Line 70"/>
            <p:cNvSpPr>
              <a:spLocks noChangeShapeType="1"/>
            </p:cNvSpPr>
            <p:nvPr/>
          </p:nvSpPr>
          <p:spPr bwMode="auto">
            <a:xfrm flipV="1">
              <a:off x="1687" y="2179"/>
              <a:ext cx="837" cy="138"/>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19" name="Line 71"/>
            <p:cNvSpPr>
              <a:spLocks noChangeShapeType="1"/>
            </p:cNvSpPr>
            <p:nvPr/>
          </p:nvSpPr>
          <p:spPr bwMode="auto">
            <a:xfrm>
              <a:off x="797" y="1692"/>
              <a:ext cx="1535" cy="397"/>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20" name="Rectangle 72"/>
            <p:cNvSpPr>
              <a:spLocks noChangeArrowheads="1"/>
            </p:cNvSpPr>
            <p:nvPr/>
          </p:nvSpPr>
          <p:spPr bwMode="auto">
            <a:xfrm>
              <a:off x="543" y="1604"/>
              <a:ext cx="398"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sea urchin</a:t>
              </a:r>
            </a:p>
          </p:txBody>
        </p:sp>
        <p:sp>
          <p:nvSpPr>
            <p:cNvPr id="2121" name="Line 73"/>
            <p:cNvSpPr>
              <a:spLocks noChangeShapeType="1"/>
            </p:cNvSpPr>
            <p:nvPr/>
          </p:nvSpPr>
          <p:spPr bwMode="auto">
            <a:xfrm>
              <a:off x="723" y="437"/>
              <a:ext cx="1609" cy="1652"/>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22" name="Rectangle 74"/>
            <p:cNvSpPr>
              <a:spLocks noChangeArrowheads="1"/>
            </p:cNvSpPr>
            <p:nvPr/>
          </p:nvSpPr>
          <p:spPr bwMode="auto">
            <a:xfrm>
              <a:off x="493" y="300"/>
              <a:ext cx="514"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dictyostelium</a:t>
              </a:r>
            </a:p>
          </p:txBody>
        </p:sp>
        <p:sp>
          <p:nvSpPr>
            <p:cNvPr id="2123" name="Line 75"/>
            <p:cNvSpPr>
              <a:spLocks noChangeShapeType="1"/>
            </p:cNvSpPr>
            <p:nvPr/>
          </p:nvSpPr>
          <p:spPr bwMode="auto">
            <a:xfrm>
              <a:off x="2332" y="2089"/>
              <a:ext cx="192" cy="90"/>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24" name="Line 76"/>
            <p:cNvSpPr>
              <a:spLocks noChangeShapeType="1"/>
            </p:cNvSpPr>
            <p:nvPr/>
          </p:nvSpPr>
          <p:spPr bwMode="auto">
            <a:xfrm flipV="1">
              <a:off x="2524" y="2175"/>
              <a:ext cx="97" cy="4"/>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25" name="Line 77"/>
            <p:cNvSpPr>
              <a:spLocks noChangeShapeType="1"/>
            </p:cNvSpPr>
            <p:nvPr/>
          </p:nvSpPr>
          <p:spPr bwMode="auto">
            <a:xfrm flipV="1">
              <a:off x="2621" y="2164"/>
              <a:ext cx="58" cy="11"/>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26" name="Line 78"/>
            <p:cNvSpPr>
              <a:spLocks noChangeShapeType="1"/>
            </p:cNvSpPr>
            <p:nvPr/>
          </p:nvSpPr>
          <p:spPr bwMode="auto">
            <a:xfrm>
              <a:off x="2142" y="1292"/>
              <a:ext cx="430" cy="698"/>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27" name="Rectangle 79"/>
            <p:cNvSpPr>
              <a:spLocks noChangeArrowheads="1"/>
            </p:cNvSpPr>
            <p:nvPr/>
          </p:nvSpPr>
          <p:spPr bwMode="auto">
            <a:xfrm>
              <a:off x="1995" y="1203"/>
              <a:ext cx="137"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bee</a:t>
              </a:r>
            </a:p>
          </p:txBody>
        </p:sp>
        <p:sp>
          <p:nvSpPr>
            <p:cNvPr id="2128" name="Line 80"/>
            <p:cNvSpPr>
              <a:spLocks noChangeShapeType="1"/>
            </p:cNvSpPr>
            <p:nvPr/>
          </p:nvSpPr>
          <p:spPr bwMode="auto">
            <a:xfrm>
              <a:off x="2303" y="934"/>
              <a:ext cx="271" cy="782"/>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29" name="Rectangle 81"/>
            <p:cNvSpPr>
              <a:spLocks noChangeArrowheads="1"/>
            </p:cNvSpPr>
            <p:nvPr/>
          </p:nvSpPr>
          <p:spPr bwMode="auto">
            <a:xfrm>
              <a:off x="2169" y="833"/>
              <a:ext cx="271"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fruit fly</a:t>
              </a:r>
            </a:p>
          </p:txBody>
        </p:sp>
        <p:sp>
          <p:nvSpPr>
            <p:cNvPr id="2130" name="Line 82"/>
            <p:cNvSpPr>
              <a:spLocks noChangeShapeType="1"/>
            </p:cNvSpPr>
            <p:nvPr/>
          </p:nvSpPr>
          <p:spPr bwMode="auto">
            <a:xfrm flipH="1">
              <a:off x="2574" y="931"/>
              <a:ext cx="101" cy="785"/>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31" name="Rectangle 83"/>
            <p:cNvSpPr>
              <a:spLocks noChangeArrowheads="1"/>
            </p:cNvSpPr>
            <p:nvPr/>
          </p:nvSpPr>
          <p:spPr bwMode="auto">
            <a:xfrm>
              <a:off x="2546" y="812"/>
              <a:ext cx="360"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mosquito</a:t>
              </a:r>
            </a:p>
          </p:txBody>
        </p:sp>
        <p:sp>
          <p:nvSpPr>
            <p:cNvPr id="2132" name="Line 84"/>
            <p:cNvSpPr>
              <a:spLocks noChangeShapeType="1"/>
            </p:cNvSpPr>
            <p:nvPr/>
          </p:nvSpPr>
          <p:spPr bwMode="auto">
            <a:xfrm flipH="1">
              <a:off x="2572" y="1716"/>
              <a:ext cx="2" cy="274"/>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33" name="Line 85"/>
            <p:cNvSpPr>
              <a:spLocks noChangeShapeType="1"/>
            </p:cNvSpPr>
            <p:nvPr/>
          </p:nvSpPr>
          <p:spPr bwMode="auto">
            <a:xfrm>
              <a:off x="2572" y="1990"/>
              <a:ext cx="107" cy="174"/>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34" name="Line 86"/>
            <p:cNvSpPr>
              <a:spLocks noChangeShapeType="1"/>
            </p:cNvSpPr>
            <p:nvPr/>
          </p:nvSpPr>
          <p:spPr bwMode="auto">
            <a:xfrm>
              <a:off x="2679" y="2164"/>
              <a:ext cx="27" cy="21"/>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35" name="Line 87"/>
            <p:cNvSpPr>
              <a:spLocks noChangeShapeType="1"/>
            </p:cNvSpPr>
            <p:nvPr/>
          </p:nvSpPr>
          <p:spPr bwMode="auto">
            <a:xfrm flipV="1">
              <a:off x="2706" y="2154"/>
              <a:ext cx="32" cy="31"/>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36" name="Line 88"/>
            <p:cNvSpPr>
              <a:spLocks noChangeShapeType="1"/>
            </p:cNvSpPr>
            <p:nvPr/>
          </p:nvSpPr>
          <p:spPr bwMode="auto">
            <a:xfrm flipH="1">
              <a:off x="2745" y="1097"/>
              <a:ext cx="227" cy="1027"/>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37" name="Rectangle 89"/>
            <p:cNvSpPr>
              <a:spLocks noChangeArrowheads="1"/>
            </p:cNvSpPr>
            <p:nvPr/>
          </p:nvSpPr>
          <p:spPr bwMode="auto">
            <a:xfrm>
              <a:off x="2754" y="954"/>
              <a:ext cx="376"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sea squirt</a:t>
              </a:r>
            </a:p>
          </p:txBody>
        </p:sp>
        <p:sp>
          <p:nvSpPr>
            <p:cNvPr id="2138" name="Line 90"/>
            <p:cNvSpPr>
              <a:spLocks noChangeShapeType="1"/>
            </p:cNvSpPr>
            <p:nvPr/>
          </p:nvSpPr>
          <p:spPr bwMode="auto">
            <a:xfrm flipH="1">
              <a:off x="2999" y="972"/>
              <a:ext cx="301" cy="954"/>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39" name="Rectangle 91"/>
            <p:cNvSpPr>
              <a:spLocks noChangeArrowheads="1"/>
            </p:cNvSpPr>
            <p:nvPr/>
          </p:nvSpPr>
          <p:spPr bwMode="auto">
            <a:xfrm>
              <a:off x="3255" y="836"/>
              <a:ext cx="350"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zebrafish</a:t>
              </a:r>
            </a:p>
          </p:txBody>
        </p:sp>
        <p:sp>
          <p:nvSpPr>
            <p:cNvPr id="2140" name="Line 92"/>
            <p:cNvSpPr>
              <a:spLocks noChangeShapeType="1"/>
            </p:cNvSpPr>
            <p:nvPr/>
          </p:nvSpPr>
          <p:spPr bwMode="auto">
            <a:xfrm flipH="1">
              <a:off x="3200" y="1325"/>
              <a:ext cx="224" cy="466"/>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41" name="Rectangle 93"/>
            <p:cNvSpPr>
              <a:spLocks noChangeArrowheads="1"/>
            </p:cNvSpPr>
            <p:nvPr/>
          </p:nvSpPr>
          <p:spPr bwMode="auto">
            <a:xfrm>
              <a:off x="3403" y="1189"/>
              <a:ext cx="140" cy="8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900" b="1">
                  <a:solidFill>
                    <a:srgbClr val="000000"/>
                  </a:solidFill>
                </a:rPr>
                <a:t>frog</a:t>
              </a:r>
            </a:p>
          </p:txBody>
        </p:sp>
        <p:sp>
          <p:nvSpPr>
            <p:cNvPr id="2142" name="Line 94"/>
            <p:cNvSpPr>
              <a:spLocks noChangeShapeType="1"/>
            </p:cNvSpPr>
            <p:nvPr/>
          </p:nvSpPr>
          <p:spPr bwMode="auto">
            <a:xfrm flipH="1">
              <a:off x="3281" y="1466"/>
              <a:ext cx="218" cy="290"/>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43" name="Rectangle 95"/>
            <p:cNvSpPr>
              <a:spLocks noChangeArrowheads="1"/>
            </p:cNvSpPr>
            <p:nvPr/>
          </p:nvSpPr>
          <p:spPr bwMode="auto">
            <a:xfrm>
              <a:off x="3421" y="1333"/>
              <a:ext cx="208"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lizard</a:t>
              </a:r>
            </a:p>
          </p:txBody>
        </p:sp>
        <p:sp>
          <p:nvSpPr>
            <p:cNvPr id="2144" name="Line 96"/>
            <p:cNvSpPr>
              <a:spLocks noChangeShapeType="1"/>
            </p:cNvSpPr>
            <p:nvPr/>
          </p:nvSpPr>
          <p:spPr bwMode="auto">
            <a:xfrm flipH="1">
              <a:off x="3310" y="1559"/>
              <a:ext cx="243" cy="190"/>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45" name="Rectangle 97"/>
            <p:cNvSpPr>
              <a:spLocks noChangeArrowheads="1"/>
            </p:cNvSpPr>
            <p:nvPr/>
          </p:nvSpPr>
          <p:spPr bwMode="auto">
            <a:xfrm>
              <a:off x="3521" y="1434"/>
              <a:ext cx="296"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chicken</a:t>
              </a:r>
            </a:p>
          </p:txBody>
        </p:sp>
        <p:sp>
          <p:nvSpPr>
            <p:cNvPr id="2146" name="Line 98"/>
            <p:cNvSpPr>
              <a:spLocks noChangeShapeType="1"/>
            </p:cNvSpPr>
            <p:nvPr/>
          </p:nvSpPr>
          <p:spPr bwMode="auto">
            <a:xfrm flipH="1">
              <a:off x="3551" y="1652"/>
              <a:ext cx="26" cy="60"/>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47" name="Rectangle 99"/>
            <p:cNvSpPr>
              <a:spLocks noChangeArrowheads="1"/>
            </p:cNvSpPr>
            <p:nvPr/>
          </p:nvSpPr>
          <p:spPr bwMode="auto">
            <a:xfrm>
              <a:off x="4102" y="1213"/>
              <a:ext cx="257"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mouse</a:t>
              </a:r>
            </a:p>
          </p:txBody>
        </p:sp>
        <p:sp>
          <p:nvSpPr>
            <p:cNvPr id="2148" name="Line 100"/>
            <p:cNvSpPr>
              <a:spLocks noChangeShapeType="1"/>
            </p:cNvSpPr>
            <p:nvPr/>
          </p:nvSpPr>
          <p:spPr bwMode="auto">
            <a:xfrm flipH="1">
              <a:off x="3551" y="1708"/>
              <a:ext cx="4" cy="4"/>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49" name="Rectangle 101"/>
            <p:cNvSpPr>
              <a:spLocks noChangeArrowheads="1"/>
            </p:cNvSpPr>
            <p:nvPr/>
          </p:nvSpPr>
          <p:spPr bwMode="auto">
            <a:xfrm>
              <a:off x="4074" y="1093"/>
              <a:ext cx="102"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rat</a:t>
              </a:r>
            </a:p>
          </p:txBody>
        </p:sp>
        <p:sp>
          <p:nvSpPr>
            <p:cNvPr id="2150" name="Line 102"/>
            <p:cNvSpPr>
              <a:spLocks noChangeShapeType="1"/>
            </p:cNvSpPr>
            <p:nvPr/>
          </p:nvSpPr>
          <p:spPr bwMode="auto">
            <a:xfrm flipH="1">
              <a:off x="3514" y="1712"/>
              <a:ext cx="37" cy="48"/>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51" name="Line 103"/>
            <p:cNvSpPr>
              <a:spLocks noChangeShapeType="1"/>
            </p:cNvSpPr>
            <p:nvPr/>
          </p:nvSpPr>
          <p:spPr bwMode="auto">
            <a:xfrm flipH="1">
              <a:off x="3575" y="1715"/>
              <a:ext cx="2" cy="9"/>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52" name="Rectangle 104"/>
            <p:cNvSpPr>
              <a:spLocks noChangeArrowheads="1"/>
            </p:cNvSpPr>
            <p:nvPr/>
          </p:nvSpPr>
          <p:spPr bwMode="auto">
            <a:xfrm>
              <a:off x="4164" y="1440"/>
              <a:ext cx="262"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human</a:t>
              </a:r>
            </a:p>
          </p:txBody>
        </p:sp>
        <p:sp>
          <p:nvSpPr>
            <p:cNvPr id="2153" name="Line 105"/>
            <p:cNvSpPr>
              <a:spLocks noChangeShapeType="1"/>
            </p:cNvSpPr>
            <p:nvPr/>
          </p:nvSpPr>
          <p:spPr bwMode="auto">
            <a:xfrm flipH="1">
              <a:off x="3575" y="1710"/>
              <a:ext cx="11" cy="14"/>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54" name="Rectangle 106"/>
            <p:cNvSpPr>
              <a:spLocks noChangeArrowheads="1"/>
            </p:cNvSpPr>
            <p:nvPr/>
          </p:nvSpPr>
          <p:spPr bwMode="auto">
            <a:xfrm>
              <a:off x="4148" y="1360"/>
              <a:ext cx="261"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rhesus</a:t>
              </a:r>
            </a:p>
          </p:txBody>
        </p:sp>
        <p:sp>
          <p:nvSpPr>
            <p:cNvPr id="2155" name="Line 107"/>
            <p:cNvSpPr>
              <a:spLocks noChangeShapeType="1"/>
            </p:cNvSpPr>
            <p:nvPr/>
          </p:nvSpPr>
          <p:spPr bwMode="auto">
            <a:xfrm flipH="1">
              <a:off x="3553" y="1724"/>
              <a:ext cx="22" cy="32"/>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56" name="Line 108"/>
            <p:cNvSpPr>
              <a:spLocks noChangeShapeType="1"/>
            </p:cNvSpPr>
            <p:nvPr/>
          </p:nvSpPr>
          <p:spPr bwMode="auto">
            <a:xfrm flipH="1">
              <a:off x="3604" y="1665"/>
              <a:ext cx="70" cy="103"/>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57" name="Rectangle 109"/>
            <p:cNvSpPr>
              <a:spLocks noChangeArrowheads="1"/>
            </p:cNvSpPr>
            <p:nvPr/>
          </p:nvSpPr>
          <p:spPr bwMode="auto">
            <a:xfrm>
              <a:off x="3684" y="1635"/>
              <a:ext cx="235"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chimp</a:t>
              </a:r>
            </a:p>
          </p:txBody>
        </p:sp>
        <p:sp>
          <p:nvSpPr>
            <p:cNvPr id="2158" name="Line 110"/>
            <p:cNvSpPr>
              <a:spLocks noChangeShapeType="1"/>
            </p:cNvSpPr>
            <p:nvPr/>
          </p:nvSpPr>
          <p:spPr bwMode="auto">
            <a:xfrm flipH="1">
              <a:off x="3604" y="1767"/>
              <a:ext cx="10" cy="1"/>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59" name="Rectangle 111"/>
            <p:cNvSpPr>
              <a:spLocks noChangeArrowheads="1"/>
            </p:cNvSpPr>
            <p:nvPr/>
          </p:nvSpPr>
          <p:spPr bwMode="auto">
            <a:xfrm>
              <a:off x="3640" y="1717"/>
              <a:ext cx="147"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dog</a:t>
              </a:r>
            </a:p>
          </p:txBody>
        </p:sp>
        <p:sp>
          <p:nvSpPr>
            <p:cNvPr id="2160" name="Line 112"/>
            <p:cNvSpPr>
              <a:spLocks noChangeShapeType="1"/>
            </p:cNvSpPr>
            <p:nvPr/>
          </p:nvSpPr>
          <p:spPr bwMode="auto">
            <a:xfrm flipH="1" flipV="1">
              <a:off x="3553" y="1756"/>
              <a:ext cx="51" cy="12"/>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61" name="Line 113"/>
            <p:cNvSpPr>
              <a:spLocks noChangeShapeType="1"/>
            </p:cNvSpPr>
            <p:nvPr/>
          </p:nvSpPr>
          <p:spPr bwMode="auto">
            <a:xfrm flipH="1">
              <a:off x="3539" y="1756"/>
              <a:ext cx="14" cy="10"/>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62" name="Line 114"/>
            <p:cNvSpPr>
              <a:spLocks noChangeShapeType="1"/>
            </p:cNvSpPr>
            <p:nvPr/>
          </p:nvSpPr>
          <p:spPr bwMode="auto">
            <a:xfrm flipH="1" flipV="1">
              <a:off x="3539" y="1766"/>
              <a:ext cx="58" cy="17"/>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63" name="Rectangle 115"/>
            <p:cNvSpPr>
              <a:spLocks noChangeArrowheads="1"/>
            </p:cNvSpPr>
            <p:nvPr/>
          </p:nvSpPr>
          <p:spPr bwMode="auto">
            <a:xfrm>
              <a:off x="3510" y="1787"/>
              <a:ext cx="155"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cow</a:t>
              </a:r>
            </a:p>
          </p:txBody>
        </p:sp>
        <p:sp>
          <p:nvSpPr>
            <p:cNvPr id="2164" name="Line 116"/>
            <p:cNvSpPr>
              <a:spLocks noChangeShapeType="1"/>
            </p:cNvSpPr>
            <p:nvPr/>
          </p:nvSpPr>
          <p:spPr bwMode="auto">
            <a:xfrm flipH="1" flipV="1">
              <a:off x="3514" y="1760"/>
              <a:ext cx="25" cy="6"/>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65" name="Line 117"/>
            <p:cNvSpPr>
              <a:spLocks noChangeShapeType="1"/>
            </p:cNvSpPr>
            <p:nvPr/>
          </p:nvSpPr>
          <p:spPr bwMode="auto">
            <a:xfrm flipH="1" flipV="1">
              <a:off x="3310" y="1749"/>
              <a:ext cx="204" cy="11"/>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66" name="Line 118"/>
            <p:cNvSpPr>
              <a:spLocks noChangeShapeType="1"/>
            </p:cNvSpPr>
            <p:nvPr/>
          </p:nvSpPr>
          <p:spPr bwMode="auto">
            <a:xfrm flipH="1">
              <a:off x="3281" y="1749"/>
              <a:ext cx="29" cy="7"/>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67" name="Line 119"/>
            <p:cNvSpPr>
              <a:spLocks noChangeShapeType="1"/>
            </p:cNvSpPr>
            <p:nvPr/>
          </p:nvSpPr>
          <p:spPr bwMode="auto">
            <a:xfrm flipH="1">
              <a:off x="3200" y="1756"/>
              <a:ext cx="81" cy="35"/>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68" name="Line 120"/>
            <p:cNvSpPr>
              <a:spLocks noChangeShapeType="1"/>
            </p:cNvSpPr>
            <p:nvPr/>
          </p:nvSpPr>
          <p:spPr bwMode="auto">
            <a:xfrm flipH="1">
              <a:off x="2999" y="1791"/>
              <a:ext cx="201" cy="135"/>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69" name="Line 121"/>
            <p:cNvSpPr>
              <a:spLocks noChangeShapeType="1"/>
            </p:cNvSpPr>
            <p:nvPr/>
          </p:nvSpPr>
          <p:spPr bwMode="auto">
            <a:xfrm flipH="1">
              <a:off x="2745" y="1926"/>
              <a:ext cx="254" cy="198"/>
            </a:xfrm>
            <a:prstGeom prst="line">
              <a:avLst/>
            </a:prstGeom>
            <a:noFill/>
            <a:ln w="12700" cap="sq">
              <a:solidFill>
                <a:srgbClr val="000000"/>
              </a:solidFill>
              <a:miter lim="800000"/>
              <a:headEnd/>
              <a:tailEnd/>
            </a:ln>
          </p:spPr>
          <p:txBody>
            <a:bodyPr/>
            <a:lstStyle/>
            <a:p>
              <a:pPr fontAlgn="base">
                <a:spcBef>
                  <a:spcPct val="0"/>
                </a:spcBef>
                <a:spcAft>
                  <a:spcPct val="0"/>
                </a:spcAft>
              </a:pPr>
              <a:endParaRPr lang="en-US">
                <a:solidFill>
                  <a:srgbClr val="000000"/>
                </a:solidFill>
              </a:endParaRPr>
            </a:p>
          </p:txBody>
        </p:sp>
        <p:sp>
          <p:nvSpPr>
            <p:cNvPr id="2171" name="Line 123"/>
            <p:cNvSpPr>
              <a:spLocks noChangeShapeType="1"/>
            </p:cNvSpPr>
            <p:nvPr/>
          </p:nvSpPr>
          <p:spPr bwMode="auto">
            <a:xfrm flipV="1">
              <a:off x="3572" y="1181"/>
              <a:ext cx="518" cy="454"/>
            </a:xfrm>
            <a:prstGeom prst="line">
              <a:avLst/>
            </a:prstGeom>
            <a:noFill/>
            <a:ln w="15875">
              <a:solidFill>
                <a:schemeClr val="tx1"/>
              </a:solidFill>
              <a:prstDash val="sysDot"/>
              <a:round/>
              <a:headEnd/>
              <a:tailEnd/>
            </a:ln>
            <a:effectLst/>
          </p:spPr>
          <p:txBody>
            <a:bodyPr/>
            <a:lstStyle/>
            <a:p>
              <a:pPr fontAlgn="base">
                <a:spcBef>
                  <a:spcPct val="0"/>
                </a:spcBef>
                <a:spcAft>
                  <a:spcPct val="0"/>
                </a:spcAft>
              </a:pPr>
              <a:endParaRPr lang="en-US">
                <a:solidFill>
                  <a:srgbClr val="000000"/>
                </a:solidFill>
              </a:endParaRPr>
            </a:p>
          </p:txBody>
        </p:sp>
        <p:sp>
          <p:nvSpPr>
            <p:cNvPr id="2172" name="Line 124"/>
            <p:cNvSpPr>
              <a:spLocks noChangeShapeType="1"/>
            </p:cNvSpPr>
            <p:nvPr/>
          </p:nvSpPr>
          <p:spPr bwMode="auto">
            <a:xfrm rot="707416" flipV="1">
              <a:off x="3632" y="1254"/>
              <a:ext cx="437" cy="429"/>
            </a:xfrm>
            <a:prstGeom prst="line">
              <a:avLst/>
            </a:prstGeom>
            <a:noFill/>
            <a:ln w="15875">
              <a:solidFill>
                <a:schemeClr val="tx1"/>
              </a:solidFill>
              <a:prstDash val="sysDot"/>
              <a:round/>
              <a:headEnd/>
              <a:tailEnd/>
            </a:ln>
            <a:effectLst/>
          </p:spPr>
          <p:txBody>
            <a:bodyPr/>
            <a:lstStyle/>
            <a:p>
              <a:pPr fontAlgn="base">
                <a:spcBef>
                  <a:spcPct val="0"/>
                </a:spcBef>
                <a:spcAft>
                  <a:spcPct val="0"/>
                </a:spcAft>
              </a:pPr>
              <a:endParaRPr lang="en-US">
                <a:solidFill>
                  <a:srgbClr val="000000"/>
                </a:solidFill>
              </a:endParaRPr>
            </a:p>
          </p:txBody>
        </p:sp>
        <p:sp>
          <p:nvSpPr>
            <p:cNvPr id="2173" name="Line 125"/>
            <p:cNvSpPr>
              <a:spLocks noChangeShapeType="1"/>
            </p:cNvSpPr>
            <p:nvPr/>
          </p:nvSpPr>
          <p:spPr bwMode="auto">
            <a:xfrm rot="1211552" flipV="1">
              <a:off x="3645" y="1339"/>
              <a:ext cx="437" cy="429"/>
            </a:xfrm>
            <a:prstGeom prst="line">
              <a:avLst/>
            </a:prstGeom>
            <a:noFill/>
            <a:ln w="15875">
              <a:solidFill>
                <a:schemeClr val="tx1"/>
              </a:solidFill>
              <a:prstDash val="sysDot"/>
              <a:round/>
              <a:headEnd/>
              <a:tailEnd/>
            </a:ln>
            <a:effectLst/>
          </p:spPr>
          <p:txBody>
            <a:bodyPr/>
            <a:lstStyle/>
            <a:p>
              <a:pPr fontAlgn="base">
                <a:spcBef>
                  <a:spcPct val="0"/>
                </a:spcBef>
                <a:spcAft>
                  <a:spcPct val="0"/>
                </a:spcAft>
              </a:pPr>
              <a:endParaRPr lang="en-US">
                <a:solidFill>
                  <a:srgbClr val="000000"/>
                </a:solidFill>
              </a:endParaRPr>
            </a:p>
          </p:txBody>
        </p:sp>
        <p:sp>
          <p:nvSpPr>
            <p:cNvPr id="2174" name="Line 126"/>
            <p:cNvSpPr>
              <a:spLocks noChangeShapeType="1"/>
            </p:cNvSpPr>
            <p:nvPr/>
          </p:nvSpPr>
          <p:spPr bwMode="auto">
            <a:xfrm rot="1414832" flipV="1">
              <a:off x="3649" y="1377"/>
              <a:ext cx="437" cy="429"/>
            </a:xfrm>
            <a:prstGeom prst="line">
              <a:avLst/>
            </a:prstGeom>
            <a:noFill/>
            <a:ln w="15875">
              <a:solidFill>
                <a:schemeClr val="tx1"/>
              </a:solidFill>
              <a:prstDash val="sysDot"/>
              <a:round/>
              <a:headEnd/>
              <a:tailEnd/>
            </a:ln>
            <a:effectLst/>
          </p:spPr>
          <p:txBody>
            <a:bodyPr/>
            <a:lstStyle/>
            <a:p>
              <a:pPr fontAlgn="base">
                <a:spcBef>
                  <a:spcPct val="0"/>
                </a:spcBef>
                <a:spcAft>
                  <a:spcPct val="0"/>
                </a:spcAft>
              </a:pPr>
              <a:endParaRPr lang="en-US">
                <a:solidFill>
                  <a:srgbClr val="000000"/>
                </a:solidFill>
              </a:endParaRPr>
            </a:p>
          </p:txBody>
        </p:sp>
        <p:sp>
          <p:nvSpPr>
            <p:cNvPr id="2180" name="Oval 132"/>
            <p:cNvSpPr>
              <a:spLocks noChangeArrowheads="1"/>
            </p:cNvSpPr>
            <p:nvPr/>
          </p:nvSpPr>
          <p:spPr bwMode="auto">
            <a:xfrm>
              <a:off x="3099" y="597"/>
              <a:ext cx="1426" cy="1333"/>
            </a:xfrm>
            <a:prstGeom prst="ellipse">
              <a:avLst/>
            </a:prstGeom>
            <a:noFill/>
            <a:ln w="25400">
              <a:solidFill>
                <a:schemeClr val="tx1"/>
              </a:solidFill>
              <a:round/>
              <a:headEnd/>
              <a:tailEnd/>
            </a:ln>
            <a:effectLst/>
          </p:spPr>
          <p:txBody>
            <a:bodyPr wrap="none" anchor="ctr"/>
            <a:lstStyle/>
            <a:p>
              <a:pPr fontAlgn="base">
                <a:spcBef>
                  <a:spcPct val="0"/>
                </a:spcBef>
                <a:spcAft>
                  <a:spcPct val="0"/>
                </a:spcAft>
              </a:pPr>
              <a:endParaRPr lang="en-US">
                <a:solidFill>
                  <a:srgbClr val="000000"/>
                </a:solidFill>
              </a:endParaRPr>
            </a:p>
          </p:txBody>
        </p:sp>
        <p:sp>
          <p:nvSpPr>
            <p:cNvPr id="2181" name="Text Box 133"/>
            <p:cNvSpPr txBox="1">
              <a:spLocks noChangeArrowheads="1"/>
            </p:cNvSpPr>
            <p:nvPr/>
          </p:nvSpPr>
          <p:spPr bwMode="auto">
            <a:xfrm>
              <a:off x="3546" y="622"/>
              <a:ext cx="484"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000000"/>
                  </a:solidFill>
                </a:rPr>
                <a:t>Cbl-b</a:t>
              </a:r>
            </a:p>
          </p:txBody>
        </p:sp>
        <p:sp>
          <p:nvSpPr>
            <p:cNvPr id="2182" name="Rectangle 134"/>
            <p:cNvSpPr>
              <a:spLocks noChangeArrowheads="1"/>
            </p:cNvSpPr>
            <p:nvPr/>
          </p:nvSpPr>
          <p:spPr bwMode="auto">
            <a:xfrm>
              <a:off x="3772" y="2312"/>
              <a:ext cx="350" cy="96"/>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a:solidFill>
                    <a:srgbClr val="000000"/>
                  </a:solidFill>
                </a:rPr>
                <a:t>zebrafish</a:t>
              </a:r>
            </a:p>
          </p:txBody>
        </p:sp>
        <p:sp>
          <p:nvSpPr>
            <p:cNvPr id="2183" name="Oval 135"/>
            <p:cNvSpPr>
              <a:spLocks noChangeArrowheads="1"/>
            </p:cNvSpPr>
            <p:nvPr/>
          </p:nvSpPr>
          <p:spPr bwMode="auto">
            <a:xfrm>
              <a:off x="1536" y="2583"/>
              <a:ext cx="1502" cy="1333"/>
            </a:xfrm>
            <a:prstGeom prst="ellipse">
              <a:avLst/>
            </a:prstGeom>
            <a:noFill/>
            <a:ln w="25400">
              <a:solidFill>
                <a:schemeClr val="tx1"/>
              </a:solidFill>
              <a:round/>
              <a:headEnd/>
              <a:tailEnd/>
            </a:ln>
            <a:effectLst/>
          </p:spPr>
          <p:txBody>
            <a:bodyPr wrap="none" anchor="ctr"/>
            <a:lstStyle/>
            <a:p>
              <a:pPr fontAlgn="base">
                <a:spcBef>
                  <a:spcPct val="0"/>
                </a:spcBef>
                <a:spcAft>
                  <a:spcPct val="0"/>
                </a:spcAft>
              </a:pPr>
              <a:endParaRPr lang="en-US">
                <a:solidFill>
                  <a:srgbClr val="000000"/>
                </a:solidFill>
              </a:endParaRPr>
            </a:p>
          </p:txBody>
        </p:sp>
        <p:sp>
          <p:nvSpPr>
            <p:cNvPr id="2184" name="Text Box 136"/>
            <p:cNvSpPr txBox="1">
              <a:spLocks noChangeArrowheads="1"/>
            </p:cNvSpPr>
            <p:nvPr/>
          </p:nvSpPr>
          <p:spPr bwMode="auto">
            <a:xfrm>
              <a:off x="2049" y="3568"/>
              <a:ext cx="476"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000000"/>
                  </a:solidFill>
                </a:rPr>
                <a:t>Cbl-c</a:t>
              </a:r>
            </a:p>
          </p:txBody>
        </p:sp>
        <p:sp>
          <p:nvSpPr>
            <p:cNvPr id="2186" name="Line 138"/>
            <p:cNvSpPr>
              <a:spLocks noChangeShapeType="1"/>
            </p:cNvSpPr>
            <p:nvPr/>
          </p:nvSpPr>
          <p:spPr bwMode="auto">
            <a:xfrm rot="17345314" flipV="1">
              <a:off x="3284" y="3049"/>
              <a:ext cx="437" cy="429"/>
            </a:xfrm>
            <a:prstGeom prst="line">
              <a:avLst/>
            </a:prstGeom>
            <a:noFill/>
            <a:ln w="15875">
              <a:solidFill>
                <a:schemeClr val="tx1"/>
              </a:solidFill>
              <a:prstDash val="sysDot"/>
              <a:round/>
              <a:headEnd/>
              <a:tailEnd/>
            </a:ln>
            <a:effectLst/>
          </p:spPr>
          <p:txBody>
            <a:bodyPr/>
            <a:lstStyle/>
            <a:p>
              <a:pPr fontAlgn="base">
                <a:spcBef>
                  <a:spcPct val="0"/>
                </a:spcBef>
                <a:spcAft>
                  <a:spcPct val="0"/>
                </a:spcAft>
              </a:pPr>
              <a:endParaRPr lang="en-US">
                <a:solidFill>
                  <a:srgbClr val="000000"/>
                </a:solidFill>
              </a:endParaRPr>
            </a:p>
          </p:txBody>
        </p:sp>
        <p:sp>
          <p:nvSpPr>
            <p:cNvPr id="2188" name="Line 140"/>
            <p:cNvSpPr>
              <a:spLocks noChangeShapeType="1"/>
            </p:cNvSpPr>
            <p:nvPr/>
          </p:nvSpPr>
          <p:spPr bwMode="auto">
            <a:xfrm rot="4305622" flipV="1">
              <a:off x="3485" y="2869"/>
              <a:ext cx="435" cy="434"/>
            </a:xfrm>
            <a:prstGeom prst="line">
              <a:avLst/>
            </a:prstGeom>
            <a:noFill/>
            <a:ln w="15875">
              <a:solidFill>
                <a:schemeClr val="tx1"/>
              </a:solidFill>
              <a:prstDash val="sysDot"/>
              <a:round/>
              <a:headEnd/>
              <a:tailEnd/>
            </a:ln>
            <a:effectLst/>
          </p:spPr>
          <p:txBody>
            <a:bodyPr/>
            <a:lstStyle/>
            <a:p>
              <a:pPr fontAlgn="base">
                <a:spcBef>
                  <a:spcPct val="0"/>
                </a:spcBef>
                <a:spcAft>
                  <a:spcPct val="0"/>
                </a:spcAft>
              </a:pPr>
              <a:endParaRPr lang="en-US">
                <a:solidFill>
                  <a:srgbClr val="000000"/>
                </a:solidFill>
              </a:endParaRPr>
            </a:p>
          </p:txBody>
        </p:sp>
        <p:sp>
          <p:nvSpPr>
            <p:cNvPr id="2189" name="Line 141"/>
            <p:cNvSpPr>
              <a:spLocks noChangeShapeType="1"/>
            </p:cNvSpPr>
            <p:nvPr/>
          </p:nvSpPr>
          <p:spPr bwMode="auto">
            <a:xfrm rot="4464663" flipV="1">
              <a:off x="3430" y="2889"/>
              <a:ext cx="435" cy="434"/>
            </a:xfrm>
            <a:prstGeom prst="line">
              <a:avLst/>
            </a:prstGeom>
            <a:noFill/>
            <a:ln w="15875">
              <a:solidFill>
                <a:schemeClr val="tx1"/>
              </a:solidFill>
              <a:prstDash val="sysDot"/>
              <a:round/>
              <a:headEnd/>
              <a:tailEnd/>
            </a:ln>
            <a:effectLst/>
          </p:spPr>
          <p:txBody>
            <a:bodyPr/>
            <a:lstStyle/>
            <a:p>
              <a:pPr fontAlgn="base">
                <a:spcBef>
                  <a:spcPct val="0"/>
                </a:spcBef>
                <a:spcAft>
                  <a:spcPct val="0"/>
                </a:spcAft>
              </a:pPr>
              <a:endParaRPr lang="en-US">
                <a:solidFill>
                  <a:srgbClr val="000000"/>
                </a:solidFill>
              </a:endParaRPr>
            </a:p>
          </p:txBody>
        </p:sp>
        <p:sp>
          <p:nvSpPr>
            <p:cNvPr id="2190" name="Line 142"/>
            <p:cNvSpPr>
              <a:spLocks noChangeShapeType="1"/>
            </p:cNvSpPr>
            <p:nvPr/>
          </p:nvSpPr>
          <p:spPr bwMode="auto">
            <a:xfrm rot="16409375" flipV="1">
              <a:off x="3347" y="3005"/>
              <a:ext cx="437" cy="429"/>
            </a:xfrm>
            <a:prstGeom prst="line">
              <a:avLst/>
            </a:prstGeom>
            <a:noFill/>
            <a:ln w="15875">
              <a:solidFill>
                <a:schemeClr val="tx1"/>
              </a:solidFill>
              <a:prstDash val="sysDot"/>
              <a:round/>
              <a:headEnd/>
              <a:tailEnd/>
            </a:ln>
            <a:effectLst/>
          </p:spPr>
          <p:txBody>
            <a:bodyPr/>
            <a:lstStyle/>
            <a:p>
              <a:pPr fontAlgn="base">
                <a:spcBef>
                  <a:spcPct val="0"/>
                </a:spcBef>
                <a:spcAft>
                  <a:spcPct val="0"/>
                </a:spcAft>
              </a:pPr>
              <a:endParaRPr lang="en-US">
                <a:solidFill>
                  <a:srgbClr val="000000"/>
                </a:solidFill>
              </a:endParaRPr>
            </a:p>
          </p:txBody>
        </p:sp>
        <p:sp>
          <p:nvSpPr>
            <p:cNvPr id="2191" name="Oval 143"/>
            <p:cNvSpPr>
              <a:spLocks noChangeArrowheads="1"/>
            </p:cNvSpPr>
            <p:nvPr/>
          </p:nvSpPr>
          <p:spPr bwMode="auto">
            <a:xfrm>
              <a:off x="2985" y="2241"/>
              <a:ext cx="1508" cy="1444"/>
            </a:xfrm>
            <a:prstGeom prst="ellipse">
              <a:avLst/>
            </a:prstGeom>
            <a:noFill/>
            <a:ln w="25400">
              <a:solidFill>
                <a:schemeClr val="tx1"/>
              </a:solidFill>
              <a:round/>
              <a:headEnd/>
              <a:tailEnd/>
            </a:ln>
            <a:effectLst/>
          </p:spPr>
          <p:txBody>
            <a:bodyPr wrap="none" anchor="ctr"/>
            <a:lstStyle/>
            <a:p>
              <a:pPr fontAlgn="base">
                <a:spcBef>
                  <a:spcPct val="0"/>
                </a:spcBef>
                <a:spcAft>
                  <a:spcPct val="0"/>
                </a:spcAft>
              </a:pPr>
              <a:endParaRPr lang="en-US">
                <a:solidFill>
                  <a:srgbClr val="000000"/>
                </a:solidFill>
              </a:endParaRPr>
            </a:p>
          </p:txBody>
        </p:sp>
        <p:sp>
          <p:nvSpPr>
            <p:cNvPr id="2192" name="Text Box 144"/>
            <p:cNvSpPr txBox="1">
              <a:spLocks noChangeArrowheads="1"/>
            </p:cNvSpPr>
            <p:nvPr/>
          </p:nvSpPr>
          <p:spPr bwMode="auto">
            <a:xfrm>
              <a:off x="4108" y="2847"/>
              <a:ext cx="348" cy="231"/>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b="1">
                  <a:solidFill>
                    <a:srgbClr val="000000"/>
                  </a:solidFill>
                </a:rPr>
                <a:t>Cbl</a:t>
              </a:r>
            </a:p>
          </p:txBody>
        </p:sp>
      </p:grpSp>
      <p:sp>
        <p:nvSpPr>
          <p:cNvPr id="132" name="Text Box 2"/>
          <p:cNvSpPr txBox="1">
            <a:spLocks noChangeArrowheads="1"/>
          </p:cNvSpPr>
          <p:nvPr/>
        </p:nvSpPr>
        <p:spPr bwMode="auto">
          <a:xfrm>
            <a:off x="0" y="1588"/>
            <a:ext cx="9144000" cy="461962"/>
          </a:xfrm>
          <a:prstGeom prst="rect">
            <a:avLst/>
          </a:prstGeom>
          <a:noFill/>
          <a:ln w="9525">
            <a:noFill/>
            <a:miter lim="800000"/>
            <a:headEnd/>
            <a:tailEnd/>
          </a:ln>
        </p:spPr>
        <p:txBody>
          <a:bodyPr>
            <a:spAutoFit/>
          </a:bodyPr>
          <a:lstStyle/>
          <a:p>
            <a:pPr algn="ctr"/>
            <a:r>
              <a:rPr lang="en-US" altLang="en-US" b="1" dirty="0">
                <a:solidFill>
                  <a:srgbClr val="000000"/>
                </a:solidFill>
                <a:latin typeface="Arial" pitchFamily="34" charset="0"/>
              </a:rPr>
              <a:t>The Cbl Family</a:t>
            </a:r>
          </a:p>
        </p:txBody>
      </p:sp>
      <p:sp>
        <p:nvSpPr>
          <p:cNvPr id="133" name="TextBox 132"/>
          <p:cNvSpPr txBox="1"/>
          <p:nvPr/>
        </p:nvSpPr>
        <p:spPr>
          <a:xfrm>
            <a:off x="3845434" y="6550223"/>
            <a:ext cx="5298566" cy="307777"/>
          </a:xfrm>
          <a:prstGeom prst="rect">
            <a:avLst/>
          </a:prstGeom>
          <a:noFill/>
        </p:spPr>
        <p:txBody>
          <a:bodyPr wrap="none" rtlCol="0">
            <a:spAutoFit/>
          </a:bodyPr>
          <a:lstStyle/>
          <a:p>
            <a:r>
              <a:rPr lang="en-US" sz="1400" b="1" dirty="0" err="1">
                <a:solidFill>
                  <a:schemeClr val="tx1"/>
                </a:solidFill>
                <a:latin typeface="Arial" pitchFamily="34" charset="0"/>
                <a:cs typeface="Arial" pitchFamily="34" charset="0"/>
              </a:rPr>
              <a:t>Nau</a:t>
            </a:r>
            <a:r>
              <a:rPr lang="en-US" sz="1400" b="1" dirty="0">
                <a:solidFill>
                  <a:schemeClr val="tx1"/>
                </a:solidFill>
                <a:latin typeface="Arial" pitchFamily="34" charset="0"/>
                <a:cs typeface="Arial" pitchFamily="34" charset="0"/>
              </a:rPr>
              <a:t> and </a:t>
            </a:r>
            <a:r>
              <a:rPr lang="en-US" sz="1400" b="1" dirty="0" err="1">
                <a:solidFill>
                  <a:schemeClr val="tx1"/>
                </a:solidFill>
                <a:latin typeface="Arial" pitchFamily="34" charset="0"/>
                <a:cs typeface="Arial" pitchFamily="34" charset="0"/>
              </a:rPr>
              <a:t>Lipkowtz</a:t>
            </a:r>
            <a:r>
              <a:rPr lang="en-US" sz="1400" b="1" dirty="0">
                <a:solidFill>
                  <a:schemeClr val="tx1"/>
                </a:solidFill>
                <a:latin typeface="Arial" pitchFamily="34" charset="0"/>
                <a:cs typeface="Arial" pitchFamily="34" charset="0"/>
              </a:rPr>
              <a:t> in </a:t>
            </a:r>
            <a:r>
              <a:rPr lang="en-US" sz="1400" b="1" dirty="0" err="1">
                <a:solidFill>
                  <a:schemeClr val="tx1"/>
                </a:solidFill>
                <a:latin typeface="Arial" pitchFamily="34" charset="0"/>
                <a:cs typeface="Arial" pitchFamily="34" charset="0"/>
              </a:rPr>
              <a:t>Cbl</a:t>
            </a:r>
            <a:r>
              <a:rPr lang="en-US" sz="1400" b="1" dirty="0">
                <a:solidFill>
                  <a:schemeClr val="tx1"/>
                </a:solidFill>
                <a:latin typeface="Arial" pitchFamily="34" charset="0"/>
                <a:cs typeface="Arial" pitchFamily="34" charset="0"/>
              </a:rPr>
              <a:t> Proteins, ed. Alex </a:t>
            </a:r>
            <a:r>
              <a:rPr lang="en-US" sz="1400" b="1" dirty="0" err="1">
                <a:solidFill>
                  <a:schemeClr val="tx1"/>
                </a:solidFill>
                <a:latin typeface="Arial" pitchFamily="34" charset="0"/>
                <a:cs typeface="Arial" pitchFamily="34" charset="0"/>
              </a:rPr>
              <a:t>Tsygankov</a:t>
            </a:r>
            <a:r>
              <a:rPr lang="en-US" sz="1400" b="1" dirty="0">
                <a:solidFill>
                  <a:schemeClr val="tx1"/>
                </a:solidFill>
                <a:latin typeface="Arial" pitchFamily="34" charset="0"/>
                <a:cs typeface="Arial" pitchFamily="34" charset="0"/>
              </a:rPr>
              <a:t>,  2008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326377" y="36936"/>
            <a:ext cx="8485015" cy="461665"/>
          </a:xfrm>
          <a:prstGeom prst="rect">
            <a:avLst/>
          </a:prstGeom>
          <a:noFill/>
          <a:ln w="9525">
            <a:noFill/>
            <a:miter lim="800000"/>
            <a:headEnd/>
            <a:tailEnd/>
          </a:ln>
          <a:effectLst/>
        </p:spPr>
        <p:txBody>
          <a:bodyPr wrap="none">
            <a:spAutoFit/>
          </a:bodyPr>
          <a:lstStyle/>
          <a:p>
            <a:r>
              <a:rPr lang="en-US" altLang="en-US" b="1" dirty="0">
                <a:solidFill>
                  <a:srgbClr val="000000"/>
                </a:solidFill>
                <a:latin typeface="Arial" pitchFamily="34" charset="0"/>
              </a:rPr>
              <a:t>Cbl-b Inhibits EGF Dependent Growth of 32D/EGFR Cells</a:t>
            </a:r>
          </a:p>
        </p:txBody>
      </p:sp>
      <p:pic>
        <p:nvPicPr>
          <p:cNvPr id="136195" name="Picture 3"/>
          <p:cNvPicPr>
            <a:picLocks noChangeAspect="1" noChangeArrowheads="1"/>
          </p:cNvPicPr>
          <p:nvPr/>
        </p:nvPicPr>
        <p:blipFill>
          <a:blip r:embed="rId2" cstate="print"/>
          <a:srcRect/>
          <a:stretch>
            <a:fillRect/>
          </a:stretch>
        </p:blipFill>
        <p:spPr bwMode="auto">
          <a:xfrm>
            <a:off x="1498601" y="627068"/>
            <a:ext cx="5314950" cy="3246437"/>
          </a:xfrm>
          <a:prstGeom prst="rect">
            <a:avLst/>
          </a:prstGeom>
          <a:noFill/>
          <a:ln w="9525">
            <a:noFill/>
            <a:miter lim="800000"/>
            <a:headEnd/>
            <a:tailEnd/>
          </a:ln>
          <a:effectLst/>
        </p:spPr>
      </p:pic>
      <p:grpSp>
        <p:nvGrpSpPr>
          <p:cNvPr id="136196" name="Group 4"/>
          <p:cNvGrpSpPr>
            <a:grpSpLocks/>
          </p:cNvGrpSpPr>
          <p:nvPr/>
        </p:nvGrpSpPr>
        <p:grpSpPr bwMode="auto">
          <a:xfrm>
            <a:off x="2935293" y="4311658"/>
            <a:ext cx="3235325" cy="2549525"/>
            <a:chOff x="1523" y="1044"/>
            <a:chExt cx="2594" cy="1964"/>
          </a:xfrm>
        </p:grpSpPr>
        <p:sp>
          <p:nvSpPr>
            <p:cNvPr id="136197" name="Freeform 5"/>
            <p:cNvSpPr>
              <a:spLocks/>
            </p:cNvSpPr>
            <p:nvPr/>
          </p:nvSpPr>
          <p:spPr bwMode="auto">
            <a:xfrm>
              <a:off x="2257" y="2263"/>
              <a:ext cx="224" cy="329"/>
            </a:xfrm>
            <a:custGeom>
              <a:avLst/>
              <a:gdLst>
                <a:gd name="T0" fmla="*/ 0 w 224"/>
                <a:gd name="T1" fmla="*/ 0 h 329"/>
                <a:gd name="T2" fmla="*/ 223 w 224"/>
                <a:gd name="T3" fmla="*/ 0 h 329"/>
                <a:gd name="T4" fmla="*/ 223 w 224"/>
                <a:gd name="T5" fmla="*/ 328 h 329"/>
                <a:gd name="T6" fmla="*/ 0 w 224"/>
                <a:gd name="T7" fmla="*/ 328 h 329"/>
                <a:gd name="T8" fmla="*/ 0 w 224"/>
                <a:gd name="T9" fmla="*/ 0 h 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4" h="329">
                  <a:moveTo>
                    <a:pt x="0" y="0"/>
                  </a:moveTo>
                  <a:lnTo>
                    <a:pt x="223" y="0"/>
                  </a:lnTo>
                  <a:lnTo>
                    <a:pt x="223" y="328"/>
                  </a:lnTo>
                  <a:lnTo>
                    <a:pt x="0" y="328"/>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136198" name="Freeform 6"/>
            <p:cNvSpPr>
              <a:spLocks/>
            </p:cNvSpPr>
            <p:nvPr/>
          </p:nvSpPr>
          <p:spPr bwMode="auto">
            <a:xfrm>
              <a:off x="3272" y="1304"/>
              <a:ext cx="227" cy="1290"/>
            </a:xfrm>
            <a:custGeom>
              <a:avLst/>
              <a:gdLst>
                <a:gd name="T0" fmla="*/ 0 w 227"/>
                <a:gd name="T1" fmla="*/ 0 h 1290"/>
                <a:gd name="T2" fmla="*/ 226 w 227"/>
                <a:gd name="T3" fmla="*/ 0 h 1290"/>
                <a:gd name="T4" fmla="*/ 226 w 227"/>
                <a:gd name="T5" fmla="*/ 1289 h 1290"/>
                <a:gd name="T6" fmla="*/ 0 w 227"/>
                <a:gd name="T7" fmla="*/ 1289 h 1290"/>
                <a:gd name="T8" fmla="*/ 0 w 227"/>
                <a:gd name="T9" fmla="*/ 0 h 1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290">
                  <a:moveTo>
                    <a:pt x="0" y="0"/>
                  </a:moveTo>
                  <a:lnTo>
                    <a:pt x="226" y="0"/>
                  </a:lnTo>
                  <a:lnTo>
                    <a:pt x="226" y="1289"/>
                  </a:lnTo>
                  <a:lnTo>
                    <a:pt x="0" y="1289"/>
                  </a:lnTo>
                  <a:lnTo>
                    <a:pt x="0" y="0"/>
                  </a:lnTo>
                </a:path>
              </a:pathLst>
            </a:custGeom>
            <a:solidFill>
              <a:srgbClr val="FFFFFF"/>
            </a:solidFill>
            <a:ln w="12700" cap="rnd" cmpd="sng">
              <a:solidFill>
                <a:srgbClr val="000000"/>
              </a:solidFill>
              <a:prstDash val="solid"/>
              <a:round/>
              <a:headEnd/>
              <a:tailEnd/>
            </a:ln>
            <a:effectLst/>
          </p:spPr>
          <p:txBody>
            <a:bodyPr/>
            <a:lstStyle/>
            <a:p>
              <a:endParaRPr lang="en-US"/>
            </a:p>
          </p:txBody>
        </p:sp>
        <p:sp>
          <p:nvSpPr>
            <p:cNvPr id="136199" name="Freeform 7"/>
            <p:cNvSpPr>
              <a:spLocks/>
            </p:cNvSpPr>
            <p:nvPr/>
          </p:nvSpPr>
          <p:spPr bwMode="auto">
            <a:xfrm>
              <a:off x="3503" y="1666"/>
              <a:ext cx="225" cy="924"/>
            </a:xfrm>
            <a:custGeom>
              <a:avLst/>
              <a:gdLst>
                <a:gd name="T0" fmla="*/ 0 w 225"/>
                <a:gd name="T1" fmla="*/ 0 h 924"/>
                <a:gd name="T2" fmla="*/ 224 w 225"/>
                <a:gd name="T3" fmla="*/ 0 h 924"/>
                <a:gd name="T4" fmla="*/ 224 w 225"/>
                <a:gd name="T5" fmla="*/ 923 h 924"/>
                <a:gd name="T6" fmla="*/ 0 w 225"/>
                <a:gd name="T7" fmla="*/ 923 h 924"/>
                <a:gd name="T8" fmla="*/ 0 w 225"/>
                <a:gd name="T9" fmla="*/ 0 h 9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924">
                  <a:moveTo>
                    <a:pt x="0" y="0"/>
                  </a:moveTo>
                  <a:lnTo>
                    <a:pt x="224" y="0"/>
                  </a:lnTo>
                  <a:lnTo>
                    <a:pt x="224" y="923"/>
                  </a:lnTo>
                  <a:lnTo>
                    <a:pt x="0" y="923"/>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36200" name="Line 8"/>
            <p:cNvSpPr>
              <a:spLocks noChangeShapeType="1"/>
            </p:cNvSpPr>
            <p:nvPr/>
          </p:nvSpPr>
          <p:spPr bwMode="auto">
            <a:xfrm flipV="1">
              <a:off x="2366" y="2184"/>
              <a:ext cx="0" cy="79"/>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01" name="Line 9"/>
            <p:cNvSpPr>
              <a:spLocks noChangeShapeType="1"/>
            </p:cNvSpPr>
            <p:nvPr/>
          </p:nvSpPr>
          <p:spPr bwMode="auto">
            <a:xfrm>
              <a:off x="2325" y="2184"/>
              <a:ext cx="86"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02" name="Line 10"/>
            <p:cNvSpPr>
              <a:spLocks noChangeShapeType="1"/>
            </p:cNvSpPr>
            <p:nvPr/>
          </p:nvSpPr>
          <p:spPr bwMode="auto">
            <a:xfrm flipV="1">
              <a:off x="3383" y="1204"/>
              <a:ext cx="0" cy="10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03" name="Line 11"/>
            <p:cNvSpPr>
              <a:spLocks noChangeShapeType="1"/>
            </p:cNvSpPr>
            <p:nvPr/>
          </p:nvSpPr>
          <p:spPr bwMode="auto">
            <a:xfrm>
              <a:off x="3342" y="1204"/>
              <a:ext cx="86"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04" name="Line 12"/>
            <p:cNvSpPr>
              <a:spLocks noChangeShapeType="1"/>
            </p:cNvSpPr>
            <p:nvPr/>
          </p:nvSpPr>
          <p:spPr bwMode="auto">
            <a:xfrm flipV="1">
              <a:off x="2585" y="2574"/>
              <a:ext cx="0" cy="7"/>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05" name="Line 13"/>
            <p:cNvSpPr>
              <a:spLocks noChangeShapeType="1"/>
            </p:cNvSpPr>
            <p:nvPr/>
          </p:nvSpPr>
          <p:spPr bwMode="auto">
            <a:xfrm flipV="1">
              <a:off x="3618" y="1525"/>
              <a:ext cx="0" cy="141"/>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06" name="Line 14"/>
            <p:cNvSpPr>
              <a:spLocks noChangeShapeType="1"/>
            </p:cNvSpPr>
            <p:nvPr/>
          </p:nvSpPr>
          <p:spPr bwMode="auto">
            <a:xfrm>
              <a:off x="3577" y="1525"/>
              <a:ext cx="86"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07" name="Line 15"/>
            <p:cNvSpPr>
              <a:spLocks noChangeShapeType="1"/>
            </p:cNvSpPr>
            <p:nvPr/>
          </p:nvSpPr>
          <p:spPr bwMode="auto">
            <a:xfrm>
              <a:off x="2087" y="1141"/>
              <a:ext cx="0" cy="1425"/>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08" name="Line 16"/>
            <p:cNvSpPr>
              <a:spLocks noChangeShapeType="1"/>
            </p:cNvSpPr>
            <p:nvPr/>
          </p:nvSpPr>
          <p:spPr bwMode="auto">
            <a:xfrm>
              <a:off x="2050" y="2593"/>
              <a:ext cx="78"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09" name="Line 17"/>
            <p:cNvSpPr>
              <a:spLocks noChangeShapeType="1"/>
            </p:cNvSpPr>
            <p:nvPr/>
          </p:nvSpPr>
          <p:spPr bwMode="auto">
            <a:xfrm>
              <a:off x="2050" y="2451"/>
              <a:ext cx="78"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10" name="Line 18"/>
            <p:cNvSpPr>
              <a:spLocks noChangeShapeType="1"/>
            </p:cNvSpPr>
            <p:nvPr/>
          </p:nvSpPr>
          <p:spPr bwMode="auto">
            <a:xfrm>
              <a:off x="2050" y="2308"/>
              <a:ext cx="78"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11" name="Line 19"/>
            <p:cNvSpPr>
              <a:spLocks noChangeShapeType="1"/>
            </p:cNvSpPr>
            <p:nvPr/>
          </p:nvSpPr>
          <p:spPr bwMode="auto">
            <a:xfrm>
              <a:off x="2050" y="2166"/>
              <a:ext cx="78"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12" name="Line 20"/>
            <p:cNvSpPr>
              <a:spLocks noChangeShapeType="1"/>
            </p:cNvSpPr>
            <p:nvPr/>
          </p:nvSpPr>
          <p:spPr bwMode="auto">
            <a:xfrm>
              <a:off x="2050" y="2024"/>
              <a:ext cx="78"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13" name="Line 21"/>
            <p:cNvSpPr>
              <a:spLocks noChangeShapeType="1"/>
            </p:cNvSpPr>
            <p:nvPr/>
          </p:nvSpPr>
          <p:spPr bwMode="auto">
            <a:xfrm>
              <a:off x="2050" y="1881"/>
              <a:ext cx="78"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14" name="Line 22"/>
            <p:cNvSpPr>
              <a:spLocks noChangeShapeType="1"/>
            </p:cNvSpPr>
            <p:nvPr/>
          </p:nvSpPr>
          <p:spPr bwMode="auto">
            <a:xfrm>
              <a:off x="2050" y="1738"/>
              <a:ext cx="78"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15" name="Line 23"/>
            <p:cNvSpPr>
              <a:spLocks noChangeShapeType="1"/>
            </p:cNvSpPr>
            <p:nvPr/>
          </p:nvSpPr>
          <p:spPr bwMode="auto">
            <a:xfrm>
              <a:off x="2050" y="1595"/>
              <a:ext cx="78"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16" name="Line 24"/>
            <p:cNvSpPr>
              <a:spLocks noChangeShapeType="1"/>
            </p:cNvSpPr>
            <p:nvPr/>
          </p:nvSpPr>
          <p:spPr bwMode="auto">
            <a:xfrm>
              <a:off x="2050" y="1454"/>
              <a:ext cx="78"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17" name="Line 25"/>
            <p:cNvSpPr>
              <a:spLocks noChangeShapeType="1"/>
            </p:cNvSpPr>
            <p:nvPr/>
          </p:nvSpPr>
          <p:spPr bwMode="auto">
            <a:xfrm>
              <a:off x="2050" y="1311"/>
              <a:ext cx="78"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18" name="Line 26"/>
            <p:cNvSpPr>
              <a:spLocks noChangeShapeType="1"/>
            </p:cNvSpPr>
            <p:nvPr/>
          </p:nvSpPr>
          <p:spPr bwMode="auto">
            <a:xfrm>
              <a:off x="2050" y="1168"/>
              <a:ext cx="78"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19" name="Freeform 27"/>
            <p:cNvSpPr>
              <a:spLocks/>
            </p:cNvSpPr>
            <p:nvPr/>
          </p:nvSpPr>
          <p:spPr bwMode="auto">
            <a:xfrm>
              <a:off x="2482" y="2561"/>
              <a:ext cx="225" cy="29"/>
            </a:xfrm>
            <a:custGeom>
              <a:avLst/>
              <a:gdLst>
                <a:gd name="T0" fmla="*/ 0 w 225"/>
                <a:gd name="T1" fmla="*/ 0 h 29"/>
                <a:gd name="T2" fmla="*/ 224 w 225"/>
                <a:gd name="T3" fmla="*/ 0 h 29"/>
                <a:gd name="T4" fmla="*/ 224 w 225"/>
                <a:gd name="T5" fmla="*/ 28 h 29"/>
                <a:gd name="T6" fmla="*/ 0 w 225"/>
                <a:gd name="T7" fmla="*/ 28 h 29"/>
                <a:gd name="T8" fmla="*/ 0 w 225"/>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29">
                  <a:moveTo>
                    <a:pt x="0" y="0"/>
                  </a:moveTo>
                  <a:lnTo>
                    <a:pt x="224" y="0"/>
                  </a:lnTo>
                  <a:lnTo>
                    <a:pt x="224" y="28"/>
                  </a:lnTo>
                  <a:lnTo>
                    <a:pt x="0" y="28"/>
                  </a:lnTo>
                  <a:lnTo>
                    <a:pt x="0" y="0"/>
                  </a:lnTo>
                </a:path>
              </a:pathLst>
            </a:custGeom>
            <a:solidFill>
              <a:srgbClr val="000000"/>
            </a:solidFill>
            <a:ln w="12700" cap="rnd" cmpd="sng">
              <a:solidFill>
                <a:srgbClr val="000000"/>
              </a:solidFill>
              <a:prstDash val="solid"/>
              <a:round/>
              <a:headEnd/>
              <a:tailEnd/>
            </a:ln>
            <a:effectLst/>
          </p:spPr>
          <p:txBody>
            <a:bodyPr/>
            <a:lstStyle/>
            <a:p>
              <a:endParaRPr lang="en-US"/>
            </a:p>
          </p:txBody>
        </p:sp>
        <p:sp>
          <p:nvSpPr>
            <p:cNvPr id="136220" name="Line 28"/>
            <p:cNvSpPr>
              <a:spLocks noChangeShapeType="1"/>
            </p:cNvSpPr>
            <p:nvPr/>
          </p:nvSpPr>
          <p:spPr bwMode="auto">
            <a:xfrm>
              <a:off x="2550" y="2545"/>
              <a:ext cx="86"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21" name="Line 29"/>
            <p:cNvSpPr>
              <a:spLocks noChangeShapeType="1"/>
            </p:cNvSpPr>
            <p:nvPr/>
          </p:nvSpPr>
          <p:spPr bwMode="auto">
            <a:xfrm>
              <a:off x="2087" y="2592"/>
              <a:ext cx="2030" cy="0"/>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22" name="Line 30"/>
            <p:cNvSpPr>
              <a:spLocks noChangeShapeType="1"/>
            </p:cNvSpPr>
            <p:nvPr/>
          </p:nvSpPr>
          <p:spPr bwMode="auto">
            <a:xfrm flipV="1">
              <a:off x="2087" y="2559"/>
              <a:ext cx="0" cy="6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23" name="Line 31"/>
            <p:cNvSpPr>
              <a:spLocks noChangeShapeType="1"/>
            </p:cNvSpPr>
            <p:nvPr/>
          </p:nvSpPr>
          <p:spPr bwMode="auto">
            <a:xfrm flipV="1">
              <a:off x="3104" y="2559"/>
              <a:ext cx="0" cy="6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24" name="Line 32"/>
            <p:cNvSpPr>
              <a:spLocks noChangeShapeType="1"/>
            </p:cNvSpPr>
            <p:nvPr/>
          </p:nvSpPr>
          <p:spPr bwMode="auto">
            <a:xfrm flipV="1">
              <a:off x="4117" y="2559"/>
              <a:ext cx="0" cy="68"/>
            </a:xfrm>
            <a:prstGeom prst="line">
              <a:avLst/>
            </a:prstGeom>
            <a:noFill/>
            <a:ln w="12700">
              <a:solidFill>
                <a:srgbClr val="000000"/>
              </a:solidFill>
              <a:round/>
              <a:headEnd type="none" w="sm" len="sm"/>
              <a:tailEnd type="none" w="sm" len="sm"/>
            </a:ln>
            <a:effectLst/>
          </p:spPr>
          <p:txBody>
            <a:bodyPr wrap="none" anchor="ctr"/>
            <a:lstStyle/>
            <a:p>
              <a:endParaRPr lang="en-US"/>
            </a:p>
          </p:txBody>
        </p:sp>
        <p:sp>
          <p:nvSpPr>
            <p:cNvPr id="136225" name="Rectangle 33"/>
            <p:cNvSpPr>
              <a:spLocks noChangeArrowheads="1"/>
            </p:cNvSpPr>
            <p:nvPr/>
          </p:nvSpPr>
          <p:spPr bwMode="auto">
            <a:xfrm>
              <a:off x="1906" y="2522"/>
              <a:ext cx="152" cy="190"/>
            </a:xfrm>
            <a:prstGeom prst="rect">
              <a:avLst/>
            </a:prstGeom>
            <a:noFill/>
            <a:ln w="9525">
              <a:noFill/>
              <a:miter lim="800000"/>
              <a:headEnd/>
              <a:tailEnd/>
            </a:ln>
            <a:effectLst/>
          </p:spPr>
          <p:txBody>
            <a:bodyPr lIns="92075" tIns="46038" rIns="92075" bIns="46038">
              <a:spAutoFit/>
            </a:bodyPr>
            <a:lstStyle/>
            <a:p>
              <a:r>
                <a:rPr lang="en-US" altLang="en-US" sz="1000" b="1">
                  <a:solidFill>
                    <a:srgbClr val="000000"/>
                  </a:solidFill>
                  <a:latin typeface="Arial" pitchFamily="34" charset="0"/>
                </a:rPr>
                <a:t>0</a:t>
              </a:r>
            </a:p>
          </p:txBody>
        </p:sp>
        <p:sp>
          <p:nvSpPr>
            <p:cNvPr id="136226" name="Rectangle 34"/>
            <p:cNvSpPr>
              <a:spLocks noChangeArrowheads="1"/>
            </p:cNvSpPr>
            <p:nvPr/>
          </p:nvSpPr>
          <p:spPr bwMode="auto">
            <a:xfrm>
              <a:off x="1871" y="2368"/>
              <a:ext cx="262" cy="190"/>
            </a:xfrm>
            <a:prstGeom prst="rect">
              <a:avLst/>
            </a:prstGeom>
            <a:noFill/>
            <a:ln w="9525">
              <a:noFill/>
              <a:miter lim="800000"/>
              <a:headEnd/>
              <a:tailEnd/>
            </a:ln>
            <a:effectLst/>
          </p:spPr>
          <p:txBody>
            <a:bodyPr wrap="none" lIns="92075" tIns="46038" rIns="92075" bIns="46038">
              <a:spAutoFit/>
            </a:bodyPr>
            <a:lstStyle/>
            <a:p>
              <a:r>
                <a:rPr lang="en-US" altLang="en-US" sz="1000" b="1">
                  <a:solidFill>
                    <a:srgbClr val="000000"/>
                  </a:solidFill>
                  <a:latin typeface="Arial" pitchFamily="34" charset="0"/>
                </a:rPr>
                <a:t>20</a:t>
              </a:r>
            </a:p>
          </p:txBody>
        </p:sp>
        <p:sp>
          <p:nvSpPr>
            <p:cNvPr id="136227" name="Rectangle 35"/>
            <p:cNvSpPr>
              <a:spLocks noChangeArrowheads="1"/>
            </p:cNvSpPr>
            <p:nvPr/>
          </p:nvSpPr>
          <p:spPr bwMode="auto">
            <a:xfrm>
              <a:off x="1871" y="2225"/>
              <a:ext cx="262" cy="190"/>
            </a:xfrm>
            <a:prstGeom prst="rect">
              <a:avLst/>
            </a:prstGeom>
            <a:noFill/>
            <a:ln w="9525">
              <a:noFill/>
              <a:miter lim="800000"/>
              <a:headEnd/>
              <a:tailEnd/>
            </a:ln>
            <a:effectLst/>
          </p:spPr>
          <p:txBody>
            <a:bodyPr wrap="none" lIns="92075" tIns="46038" rIns="92075" bIns="46038">
              <a:spAutoFit/>
            </a:bodyPr>
            <a:lstStyle/>
            <a:p>
              <a:r>
                <a:rPr lang="en-US" altLang="en-US" sz="1000" b="1">
                  <a:solidFill>
                    <a:srgbClr val="000000"/>
                  </a:solidFill>
                  <a:latin typeface="Arial" pitchFamily="34" charset="0"/>
                </a:rPr>
                <a:t>40</a:t>
              </a:r>
            </a:p>
          </p:txBody>
        </p:sp>
        <p:sp>
          <p:nvSpPr>
            <p:cNvPr id="136228" name="Rectangle 36"/>
            <p:cNvSpPr>
              <a:spLocks noChangeArrowheads="1"/>
            </p:cNvSpPr>
            <p:nvPr/>
          </p:nvSpPr>
          <p:spPr bwMode="auto">
            <a:xfrm>
              <a:off x="1871" y="2083"/>
              <a:ext cx="262" cy="190"/>
            </a:xfrm>
            <a:prstGeom prst="rect">
              <a:avLst/>
            </a:prstGeom>
            <a:noFill/>
            <a:ln w="9525">
              <a:noFill/>
              <a:miter lim="800000"/>
              <a:headEnd/>
              <a:tailEnd/>
            </a:ln>
            <a:effectLst/>
          </p:spPr>
          <p:txBody>
            <a:bodyPr wrap="none" lIns="92075" tIns="46038" rIns="92075" bIns="46038">
              <a:spAutoFit/>
            </a:bodyPr>
            <a:lstStyle/>
            <a:p>
              <a:r>
                <a:rPr lang="en-US" altLang="en-US" sz="1000" b="1">
                  <a:solidFill>
                    <a:srgbClr val="000000"/>
                  </a:solidFill>
                  <a:latin typeface="Arial" pitchFamily="34" charset="0"/>
                </a:rPr>
                <a:t>60</a:t>
              </a:r>
            </a:p>
          </p:txBody>
        </p:sp>
        <p:sp>
          <p:nvSpPr>
            <p:cNvPr id="136229" name="Rectangle 37"/>
            <p:cNvSpPr>
              <a:spLocks noChangeArrowheads="1"/>
            </p:cNvSpPr>
            <p:nvPr/>
          </p:nvSpPr>
          <p:spPr bwMode="auto">
            <a:xfrm>
              <a:off x="1871" y="1937"/>
              <a:ext cx="262" cy="190"/>
            </a:xfrm>
            <a:prstGeom prst="rect">
              <a:avLst/>
            </a:prstGeom>
            <a:noFill/>
            <a:ln w="9525">
              <a:noFill/>
              <a:miter lim="800000"/>
              <a:headEnd/>
              <a:tailEnd/>
            </a:ln>
            <a:effectLst/>
          </p:spPr>
          <p:txBody>
            <a:bodyPr wrap="none" lIns="92075" tIns="46038" rIns="92075" bIns="46038">
              <a:spAutoFit/>
            </a:bodyPr>
            <a:lstStyle/>
            <a:p>
              <a:r>
                <a:rPr lang="en-US" altLang="en-US" sz="1000" b="1">
                  <a:solidFill>
                    <a:srgbClr val="000000"/>
                  </a:solidFill>
                  <a:latin typeface="Arial" pitchFamily="34" charset="0"/>
                </a:rPr>
                <a:t>80</a:t>
              </a:r>
            </a:p>
          </p:txBody>
        </p:sp>
        <p:sp>
          <p:nvSpPr>
            <p:cNvPr id="136230" name="Rectangle 38"/>
            <p:cNvSpPr>
              <a:spLocks noChangeArrowheads="1"/>
            </p:cNvSpPr>
            <p:nvPr/>
          </p:nvSpPr>
          <p:spPr bwMode="auto">
            <a:xfrm>
              <a:off x="1835" y="1800"/>
              <a:ext cx="319" cy="190"/>
            </a:xfrm>
            <a:prstGeom prst="rect">
              <a:avLst/>
            </a:prstGeom>
            <a:noFill/>
            <a:ln w="9525">
              <a:noFill/>
              <a:miter lim="800000"/>
              <a:headEnd/>
              <a:tailEnd/>
            </a:ln>
            <a:effectLst/>
          </p:spPr>
          <p:txBody>
            <a:bodyPr wrap="none" lIns="92075" tIns="46038" rIns="92075" bIns="46038">
              <a:spAutoFit/>
            </a:bodyPr>
            <a:lstStyle/>
            <a:p>
              <a:r>
                <a:rPr lang="en-US" altLang="en-US" sz="1000" b="1">
                  <a:solidFill>
                    <a:srgbClr val="000000"/>
                  </a:solidFill>
                  <a:latin typeface="Arial" pitchFamily="34" charset="0"/>
                </a:rPr>
                <a:t>100</a:t>
              </a:r>
            </a:p>
          </p:txBody>
        </p:sp>
        <p:sp>
          <p:nvSpPr>
            <p:cNvPr id="136231" name="Rectangle 39"/>
            <p:cNvSpPr>
              <a:spLocks noChangeArrowheads="1"/>
            </p:cNvSpPr>
            <p:nvPr/>
          </p:nvSpPr>
          <p:spPr bwMode="auto">
            <a:xfrm>
              <a:off x="1835" y="1654"/>
              <a:ext cx="319" cy="190"/>
            </a:xfrm>
            <a:prstGeom prst="rect">
              <a:avLst/>
            </a:prstGeom>
            <a:noFill/>
            <a:ln w="9525">
              <a:noFill/>
              <a:miter lim="800000"/>
              <a:headEnd/>
              <a:tailEnd/>
            </a:ln>
            <a:effectLst/>
          </p:spPr>
          <p:txBody>
            <a:bodyPr wrap="none" lIns="92075" tIns="46038" rIns="92075" bIns="46038">
              <a:spAutoFit/>
            </a:bodyPr>
            <a:lstStyle/>
            <a:p>
              <a:r>
                <a:rPr lang="en-US" altLang="en-US" sz="1000" b="1">
                  <a:solidFill>
                    <a:srgbClr val="000000"/>
                  </a:solidFill>
                  <a:latin typeface="Arial" pitchFamily="34" charset="0"/>
                </a:rPr>
                <a:t>120</a:t>
              </a:r>
            </a:p>
          </p:txBody>
        </p:sp>
        <p:sp>
          <p:nvSpPr>
            <p:cNvPr id="136232" name="Rectangle 40"/>
            <p:cNvSpPr>
              <a:spLocks noChangeArrowheads="1"/>
            </p:cNvSpPr>
            <p:nvPr/>
          </p:nvSpPr>
          <p:spPr bwMode="auto">
            <a:xfrm>
              <a:off x="1835" y="1511"/>
              <a:ext cx="319" cy="190"/>
            </a:xfrm>
            <a:prstGeom prst="rect">
              <a:avLst/>
            </a:prstGeom>
            <a:noFill/>
            <a:ln w="9525">
              <a:noFill/>
              <a:miter lim="800000"/>
              <a:headEnd/>
              <a:tailEnd/>
            </a:ln>
            <a:effectLst/>
          </p:spPr>
          <p:txBody>
            <a:bodyPr wrap="none" lIns="92075" tIns="46038" rIns="92075" bIns="46038">
              <a:spAutoFit/>
            </a:bodyPr>
            <a:lstStyle/>
            <a:p>
              <a:r>
                <a:rPr lang="en-US" altLang="en-US" sz="1000" b="1">
                  <a:solidFill>
                    <a:srgbClr val="000000"/>
                  </a:solidFill>
                  <a:latin typeface="Arial" pitchFamily="34" charset="0"/>
                </a:rPr>
                <a:t>140</a:t>
              </a:r>
            </a:p>
          </p:txBody>
        </p:sp>
        <p:sp>
          <p:nvSpPr>
            <p:cNvPr id="136233" name="Rectangle 41"/>
            <p:cNvSpPr>
              <a:spLocks noChangeArrowheads="1"/>
            </p:cNvSpPr>
            <p:nvPr/>
          </p:nvSpPr>
          <p:spPr bwMode="auto">
            <a:xfrm>
              <a:off x="1835" y="1370"/>
              <a:ext cx="319" cy="190"/>
            </a:xfrm>
            <a:prstGeom prst="rect">
              <a:avLst/>
            </a:prstGeom>
            <a:noFill/>
            <a:ln w="9525">
              <a:noFill/>
              <a:miter lim="800000"/>
              <a:headEnd/>
              <a:tailEnd/>
            </a:ln>
            <a:effectLst/>
          </p:spPr>
          <p:txBody>
            <a:bodyPr wrap="none" lIns="92075" tIns="46038" rIns="92075" bIns="46038">
              <a:spAutoFit/>
            </a:bodyPr>
            <a:lstStyle/>
            <a:p>
              <a:r>
                <a:rPr lang="en-US" altLang="en-US" sz="1000" b="1">
                  <a:solidFill>
                    <a:srgbClr val="000000"/>
                  </a:solidFill>
                  <a:latin typeface="Arial" pitchFamily="34" charset="0"/>
                </a:rPr>
                <a:t>160</a:t>
              </a:r>
            </a:p>
          </p:txBody>
        </p:sp>
        <p:sp>
          <p:nvSpPr>
            <p:cNvPr id="136234" name="Rectangle 42"/>
            <p:cNvSpPr>
              <a:spLocks noChangeArrowheads="1"/>
            </p:cNvSpPr>
            <p:nvPr/>
          </p:nvSpPr>
          <p:spPr bwMode="auto">
            <a:xfrm>
              <a:off x="1835" y="1232"/>
              <a:ext cx="319" cy="190"/>
            </a:xfrm>
            <a:prstGeom prst="rect">
              <a:avLst/>
            </a:prstGeom>
            <a:noFill/>
            <a:ln w="9525">
              <a:noFill/>
              <a:miter lim="800000"/>
              <a:headEnd/>
              <a:tailEnd/>
            </a:ln>
            <a:effectLst/>
          </p:spPr>
          <p:txBody>
            <a:bodyPr wrap="none" lIns="92075" tIns="46038" rIns="92075" bIns="46038">
              <a:spAutoFit/>
            </a:bodyPr>
            <a:lstStyle/>
            <a:p>
              <a:r>
                <a:rPr lang="en-US" altLang="en-US" sz="1000" b="1">
                  <a:solidFill>
                    <a:srgbClr val="000000"/>
                  </a:solidFill>
                  <a:latin typeface="Arial" pitchFamily="34" charset="0"/>
                </a:rPr>
                <a:t>180</a:t>
              </a:r>
            </a:p>
          </p:txBody>
        </p:sp>
        <p:sp>
          <p:nvSpPr>
            <p:cNvPr id="136235" name="Rectangle 43"/>
            <p:cNvSpPr>
              <a:spLocks noChangeArrowheads="1"/>
            </p:cNvSpPr>
            <p:nvPr/>
          </p:nvSpPr>
          <p:spPr bwMode="auto">
            <a:xfrm>
              <a:off x="1835" y="1085"/>
              <a:ext cx="319" cy="190"/>
            </a:xfrm>
            <a:prstGeom prst="rect">
              <a:avLst/>
            </a:prstGeom>
            <a:noFill/>
            <a:ln w="9525">
              <a:noFill/>
              <a:miter lim="800000"/>
              <a:headEnd/>
              <a:tailEnd/>
            </a:ln>
            <a:effectLst/>
          </p:spPr>
          <p:txBody>
            <a:bodyPr wrap="none" lIns="92075" tIns="46038" rIns="92075" bIns="46038">
              <a:spAutoFit/>
            </a:bodyPr>
            <a:lstStyle/>
            <a:p>
              <a:r>
                <a:rPr lang="en-US" altLang="en-US" sz="1000" b="1">
                  <a:solidFill>
                    <a:srgbClr val="000000"/>
                  </a:solidFill>
                  <a:latin typeface="Arial" pitchFamily="34" charset="0"/>
                </a:rPr>
                <a:t>200</a:t>
              </a:r>
            </a:p>
          </p:txBody>
        </p:sp>
        <p:sp>
          <p:nvSpPr>
            <p:cNvPr id="136236" name="Rectangle 44"/>
            <p:cNvSpPr>
              <a:spLocks noChangeArrowheads="1"/>
            </p:cNvSpPr>
            <p:nvPr/>
          </p:nvSpPr>
          <p:spPr bwMode="auto">
            <a:xfrm>
              <a:off x="2333" y="2594"/>
              <a:ext cx="404" cy="214"/>
            </a:xfrm>
            <a:prstGeom prst="rect">
              <a:avLst/>
            </a:prstGeom>
            <a:noFill/>
            <a:ln w="9525">
              <a:noFill/>
              <a:miter lim="800000"/>
              <a:headEnd/>
              <a:tailEnd/>
            </a:ln>
            <a:effectLst/>
          </p:spPr>
          <p:txBody>
            <a:bodyPr wrap="none" lIns="92075" tIns="46038" rIns="92075" bIns="46038">
              <a:spAutoFit/>
            </a:bodyPr>
            <a:lstStyle/>
            <a:p>
              <a:r>
                <a:rPr lang="en-US" altLang="en-US" sz="1200" b="1">
                  <a:solidFill>
                    <a:srgbClr val="000000"/>
                  </a:solidFill>
                  <a:latin typeface="Arial" pitchFamily="34" charset="0"/>
                </a:rPr>
                <a:t>EGF</a:t>
              </a:r>
            </a:p>
          </p:txBody>
        </p:sp>
        <p:sp>
          <p:nvSpPr>
            <p:cNvPr id="136237" name="Rectangle 45"/>
            <p:cNvSpPr>
              <a:spLocks noChangeArrowheads="1"/>
            </p:cNvSpPr>
            <p:nvPr/>
          </p:nvSpPr>
          <p:spPr bwMode="auto">
            <a:xfrm>
              <a:off x="3351" y="2594"/>
              <a:ext cx="369" cy="214"/>
            </a:xfrm>
            <a:prstGeom prst="rect">
              <a:avLst/>
            </a:prstGeom>
            <a:noFill/>
            <a:ln w="9525">
              <a:noFill/>
              <a:miter lim="800000"/>
              <a:headEnd/>
              <a:tailEnd/>
            </a:ln>
            <a:effectLst/>
          </p:spPr>
          <p:txBody>
            <a:bodyPr wrap="none" lIns="92075" tIns="46038" rIns="92075" bIns="46038">
              <a:spAutoFit/>
            </a:bodyPr>
            <a:lstStyle/>
            <a:p>
              <a:r>
                <a:rPr lang="en-US" altLang="en-US" sz="1200" b="1">
                  <a:solidFill>
                    <a:srgbClr val="000000"/>
                  </a:solidFill>
                  <a:latin typeface="Arial" pitchFamily="34" charset="0"/>
                </a:rPr>
                <a:t>IL-3</a:t>
              </a:r>
            </a:p>
          </p:txBody>
        </p:sp>
        <p:sp>
          <p:nvSpPr>
            <p:cNvPr id="136238" name="Rectangle 46"/>
            <p:cNvSpPr>
              <a:spLocks noChangeArrowheads="1"/>
            </p:cNvSpPr>
            <p:nvPr/>
          </p:nvSpPr>
          <p:spPr bwMode="auto">
            <a:xfrm>
              <a:off x="2674" y="2770"/>
              <a:ext cx="1130" cy="238"/>
            </a:xfrm>
            <a:prstGeom prst="rect">
              <a:avLst/>
            </a:prstGeom>
            <a:noFill/>
            <a:ln w="9525">
              <a:noFill/>
              <a:miter lim="800000"/>
              <a:headEnd/>
              <a:tailEnd/>
            </a:ln>
            <a:effectLst/>
          </p:spPr>
          <p:txBody>
            <a:bodyPr wrap="none" lIns="92075" tIns="46038" rIns="92075" bIns="46038">
              <a:spAutoFit/>
            </a:bodyPr>
            <a:lstStyle/>
            <a:p>
              <a:r>
                <a:rPr lang="en-US" altLang="en-US" sz="1400" b="1">
                  <a:solidFill>
                    <a:srgbClr val="000000"/>
                  </a:solidFill>
                  <a:latin typeface="Arial" pitchFamily="34" charset="0"/>
                </a:rPr>
                <a:t>Growth Factor</a:t>
              </a:r>
            </a:p>
          </p:txBody>
        </p:sp>
        <p:sp>
          <p:nvSpPr>
            <p:cNvPr id="136239" name="Rectangle 47"/>
            <p:cNvSpPr>
              <a:spLocks noChangeArrowheads="1"/>
            </p:cNvSpPr>
            <p:nvPr/>
          </p:nvSpPr>
          <p:spPr bwMode="auto">
            <a:xfrm rot="16200000">
              <a:off x="963" y="1604"/>
              <a:ext cx="1368" cy="247"/>
            </a:xfrm>
            <a:prstGeom prst="rect">
              <a:avLst/>
            </a:prstGeom>
            <a:noFill/>
            <a:ln w="9525">
              <a:noFill/>
              <a:miter lim="800000"/>
              <a:headEnd/>
              <a:tailEnd/>
            </a:ln>
            <a:effectLst/>
          </p:spPr>
          <p:txBody>
            <a:bodyPr wrap="none" lIns="92075" tIns="46038" rIns="92075" bIns="46038">
              <a:spAutoFit/>
            </a:bodyPr>
            <a:lstStyle/>
            <a:p>
              <a:r>
                <a:rPr lang="en-US" altLang="en-US" sz="1400" b="1">
                  <a:solidFill>
                    <a:srgbClr val="000000"/>
                  </a:solidFill>
                  <a:latin typeface="Arial" pitchFamily="34" charset="0"/>
                </a:rPr>
                <a:t>Cell Number (x10</a:t>
              </a:r>
              <a:r>
                <a:rPr lang="en-US" altLang="en-US" sz="1400" b="1" baseline="30000">
                  <a:solidFill>
                    <a:srgbClr val="000000"/>
                  </a:solidFill>
                  <a:latin typeface="Arial" pitchFamily="34" charset="0"/>
                </a:rPr>
                <a:t>4</a:t>
              </a:r>
              <a:r>
                <a:rPr lang="en-US" altLang="en-US" sz="1400" b="1">
                  <a:solidFill>
                    <a:srgbClr val="000000"/>
                  </a:solidFill>
                  <a:latin typeface="Arial" pitchFamily="34" charset="0"/>
                </a:rPr>
                <a:t>)</a:t>
              </a:r>
            </a:p>
          </p:txBody>
        </p:sp>
        <p:sp>
          <p:nvSpPr>
            <p:cNvPr id="136240" name="Line 48"/>
            <p:cNvSpPr>
              <a:spLocks noChangeShapeType="1"/>
            </p:cNvSpPr>
            <p:nvPr/>
          </p:nvSpPr>
          <p:spPr bwMode="auto">
            <a:xfrm>
              <a:off x="2593" y="2546"/>
              <a:ext cx="0" cy="20"/>
            </a:xfrm>
            <a:prstGeom prst="line">
              <a:avLst/>
            </a:prstGeom>
            <a:noFill/>
            <a:ln w="12700">
              <a:solidFill>
                <a:schemeClr val="tx1"/>
              </a:solidFill>
              <a:round/>
              <a:headEnd type="none" w="sm" len="sm"/>
              <a:tailEnd type="none" w="sm" len="sm"/>
            </a:ln>
            <a:effectLst/>
          </p:spPr>
          <p:txBody>
            <a:bodyPr wrap="none" anchor="ctr"/>
            <a:lstStyle/>
            <a:p>
              <a:endParaRPr lang="en-US"/>
            </a:p>
          </p:txBody>
        </p:sp>
      </p:grpSp>
      <p:sp>
        <p:nvSpPr>
          <p:cNvPr id="49" name="TextBox 48"/>
          <p:cNvSpPr txBox="1"/>
          <p:nvPr/>
        </p:nvSpPr>
        <p:spPr>
          <a:xfrm>
            <a:off x="6575668" y="6334780"/>
            <a:ext cx="2568332" cy="523220"/>
          </a:xfrm>
          <a:prstGeom prst="rect">
            <a:avLst/>
          </a:prstGeom>
          <a:noFill/>
        </p:spPr>
        <p:txBody>
          <a:bodyPr wrap="none" rtlCol="0">
            <a:spAutoFit/>
          </a:bodyPr>
          <a:lstStyle/>
          <a:p>
            <a:r>
              <a:rPr lang="en-US" sz="1400" b="1" dirty="0" err="1">
                <a:solidFill>
                  <a:schemeClr val="bg2"/>
                </a:solidFill>
                <a:latin typeface="Arial" pitchFamily="34" charset="0"/>
                <a:cs typeface="Arial" pitchFamily="34" charset="0"/>
              </a:rPr>
              <a:t>Ettenberg</a:t>
            </a:r>
            <a:r>
              <a:rPr lang="en-US" sz="1400" b="1" dirty="0">
                <a:solidFill>
                  <a:schemeClr val="bg2"/>
                </a:solidFill>
                <a:latin typeface="Arial" pitchFamily="34" charset="0"/>
                <a:cs typeface="Arial" pitchFamily="34" charset="0"/>
              </a:rPr>
              <a:t> </a:t>
            </a:r>
            <a:r>
              <a:rPr lang="en-US" sz="1400" b="1" i="1" dirty="0">
                <a:solidFill>
                  <a:schemeClr val="bg2"/>
                </a:solidFill>
                <a:latin typeface="Arial" pitchFamily="34" charset="0"/>
                <a:cs typeface="Arial" pitchFamily="34" charset="0"/>
              </a:rPr>
              <a:t>et al. </a:t>
            </a:r>
          </a:p>
          <a:p>
            <a:r>
              <a:rPr lang="en-US" sz="1400" b="1" dirty="0" err="1">
                <a:solidFill>
                  <a:schemeClr val="bg2"/>
                </a:solidFill>
                <a:latin typeface="Arial" pitchFamily="34" charset="0"/>
                <a:cs typeface="Arial" pitchFamily="34" charset="0"/>
              </a:rPr>
              <a:t>Oncogene</a:t>
            </a:r>
            <a:r>
              <a:rPr lang="en-US" sz="1400" b="1" dirty="0">
                <a:solidFill>
                  <a:schemeClr val="bg2"/>
                </a:solidFill>
                <a:latin typeface="Arial" pitchFamily="34" charset="0"/>
                <a:cs typeface="Arial" pitchFamily="34" charset="0"/>
              </a:rPr>
              <a:t> 18: 1855-66, 1999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39266" name="Object 1026"/>
          <p:cNvGraphicFramePr>
            <a:graphicFrameLocks noChangeAspect="1"/>
          </p:cNvGraphicFramePr>
          <p:nvPr/>
        </p:nvGraphicFramePr>
        <p:xfrm>
          <a:off x="1968500" y="1751017"/>
          <a:ext cx="5208588" cy="1881187"/>
        </p:xfrm>
        <a:graphic>
          <a:graphicData uri="http://schemas.openxmlformats.org/presentationml/2006/ole">
            <mc:AlternateContent xmlns:mc="http://schemas.openxmlformats.org/markup-compatibility/2006">
              <mc:Choice xmlns:v="urn:schemas-microsoft-com:vml" Requires="v">
                <p:oleObj spid="_x0000_s139344" name="Image" r:id="rId3" imgW="5858101" imgH="1880692" progId="">
                  <p:embed/>
                </p:oleObj>
              </mc:Choice>
              <mc:Fallback>
                <p:oleObj name="Image" r:id="rId3" imgW="5858101" imgH="1880692" progId="">
                  <p:embed/>
                  <p:pic>
                    <p:nvPicPr>
                      <p:cNvPr id="0"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500" y="1751017"/>
                        <a:ext cx="5208588" cy="1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9267" name="Object 1027"/>
          <p:cNvGraphicFramePr>
            <a:graphicFrameLocks noChangeAspect="1"/>
          </p:cNvGraphicFramePr>
          <p:nvPr/>
        </p:nvGraphicFramePr>
        <p:xfrm>
          <a:off x="1973265" y="3854450"/>
          <a:ext cx="5264150" cy="1333500"/>
        </p:xfrm>
        <a:graphic>
          <a:graphicData uri="http://schemas.openxmlformats.org/presentationml/2006/ole">
            <mc:AlternateContent xmlns:mc="http://schemas.openxmlformats.org/markup-compatibility/2006">
              <mc:Choice xmlns:v="urn:schemas-microsoft-com:vml" Requires="v">
                <p:oleObj spid="_x0000_s139345" name="Image" r:id="rId5" imgW="5921638" imgH="1334275" progId="">
                  <p:embed/>
                </p:oleObj>
              </mc:Choice>
              <mc:Fallback>
                <p:oleObj name="Image" r:id="rId5" imgW="5921638" imgH="1334275" progId="">
                  <p:embed/>
                  <p:pic>
                    <p:nvPicPr>
                      <p:cNvPr id="0" name="Picture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265" y="3854450"/>
                        <a:ext cx="526415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9268" name="Text Box 1028"/>
          <p:cNvSpPr txBox="1">
            <a:spLocks noChangeArrowheads="1"/>
          </p:cNvSpPr>
          <p:nvPr/>
        </p:nvSpPr>
        <p:spPr bwMode="auto">
          <a:xfrm>
            <a:off x="128591" y="1076325"/>
            <a:ext cx="7002943" cy="369332"/>
          </a:xfrm>
          <a:prstGeom prst="rect">
            <a:avLst/>
          </a:prstGeom>
          <a:noFill/>
          <a:ln w="9525">
            <a:noFill/>
            <a:miter lim="800000"/>
            <a:headEnd/>
            <a:tailEnd/>
          </a:ln>
          <a:effectLst/>
        </p:spPr>
        <p:txBody>
          <a:bodyPr wrap="none">
            <a:spAutoFit/>
          </a:bodyPr>
          <a:lstStyle/>
          <a:p>
            <a:r>
              <a:rPr lang="en-US" altLang="en-US" sz="1800" b="1">
                <a:solidFill>
                  <a:srgbClr val="000000"/>
                </a:solidFill>
                <a:latin typeface="Arial" pitchFamily="34" charset="0"/>
              </a:rPr>
              <a:t>Transfection:         Cont.         Cbl        Cbl-b        Cbl-3L   Cbl-3S</a:t>
            </a:r>
          </a:p>
        </p:txBody>
      </p:sp>
      <p:grpSp>
        <p:nvGrpSpPr>
          <p:cNvPr id="139269" name="Group 1029"/>
          <p:cNvGrpSpPr>
            <a:grpSpLocks/>
          </p:cNvGrpSpPr>
          <p:nvPr/>
        </p:nvGrpSpPr>
        <p:grpSpPr bwMode="auto">
          <a:xfrm>
            <a:off x="1919292" y="1316046"/>
            <a:ext cx="1070152" cy="534987"/>
            <a:chOff x="1352" y="770"/>
            <a:chExt cx="758" cy="337"/>
          </a:xfrm>
        </p:grpSpPr>
        <p:sp>
          <p:nvSpPr>
            <p:cNvPr id="139292" name="Text Box 1030"/>
            <p:cNvSpPr txBox="1">
              <a:spLocks noChangeArrowheads="1"/>
            </p:cNvSpPr>
            <p:nvPr/>
          </p:nvSpPr>
          <p:spPr bwMode="auto">
            <a:xfrm rot="16200000">
              <a:off x="1618" y="504"/>
              <a:ext cx="187" cy="719"/>
            </a:xfrm>
            <a:prstGeom prst="rect">
              <a:avLst/>
            </a:prstGeom>
            <a:noFill/>
            <a:ln w="9525">
              <a:noFill/>
              <a:miter lim="800000"/>
              <a:headEnd/>
              <a:tailEnd/>
            </a:ln>
            <a:effectLst/>
          </p:spPr>
          <p:txBody>
            <a:bodyPr>
              <a:spAutoFit/>
            </a:bodyPr>
            <a:lstStyle/>
            <a:p>
              <a:r>
                <a:rPr lang="en-US" altLang="en-US" sz="6000">
                  <a:solidFill>
                    <a:srgbClr val="000000"/>
                  </a:solidFill>
                  <a:latin typeface="Arial Narrow" pitchFamily="34" charset="0"/>
                </a:rPr>
                <a:t>]</a:t>
              </a:r>
            </a:p>
          </p:txBody>
        </p:sp>
        <p:sp>
          <p:nvSpPr>
            <p:cNvPr id="139293" name="Text Box 1031"/>
            <p:cNvSpPr txBox="1">
              <a:spLocks noChangeArrowheads="1"/>
            </p:cNvSpPr>
            <p:nvPr/>
          </p:nvSpPr>
          <p:spPr bwMode="auto">
            <a:xfrm>
              <a:off x="1514" y="855"/>
              <a:ext cx="596" cy="252"/>
            </a:xfrm>
            <a:prstGeom prst="rect">
              <a:avLst/>
            </a:prstGeom>
            <a:noFill/>
            <a:ln w="9525">
              <a:noFill/>
              <a:miter lim="800000"/>
              <a:headEnd/>
              <a:tailEnd/>
            </a:ln>
            <a:effectLst/>
          </p:spPr>
          <p:txBody>
            <a:bodyPr wrap="none">
              <a:spAutoFit/>
            </a:bodyPr>
            <a:lstStyle/>
            <a:p>
              <a:r>
                <a:rPr lang="en-US" altLang="en-US" sz="2000" b="1">
                  <a:solidFill>
                    <a:srgbClr val="000000"/>
                  </a:solidFill>
                  <a:latin typeface="Arial" pitchFamily="34" charset="0"/>
                </a:rPr>
                <a:t>-      +</a:t>
              </a:r>
            </a:p>
          </p:txBody>
        </p:sp>
      </p:grpSp>
      <p:grpSp>
        <p:nvGrpSpPr>
          <p:cNvPr id="139270" name="Group 1032"/>
          <p:cNvGrpSpPr>
            <a:grpSpLocks/>
          </p:cNvGrpSpPr>
          <p:nvPr/>
        </p:nvGrpSpPr>
        <p:grpSpPr bwMode="auto">
          <a:xfrm>
            <a:off x="2982918" y="1316046"/>
            <a:ext cx="1070152" cy="534987"/>
            <a:chOff x="1352" y="770"/>
            <a:chExt cx="758" cy="337"/>
          </a:xfrm>
        </p:grpSpPr>
        <p:sp>
          <p:nvSpPr>
            <p:cNvPr id="139290" name="Text Box 1033"/>
            <p:cNvSpPr txBox="1">
              <a:spLocks noChangeArrowheads="1"/>
            </p:cNvSpPr>
            <p:nvPr/>
          </p:nvSpPr>
          <p:spPr bwMode="auto">
            <a:xfrm rot="16200000">
              <a:off x="1618" y="504"/>
              <a:ext cx="187" cy="719"/>
            </a:xfrm>
            <a:prstGeom prst="rect">
              <a:avLst/>
            </a:prstGeom>
            <a:noFill/>
            <a:ln w="9525">
              <a:noFill/>
              <a:miter lim="800000"/>
              <a:headEnd/>
              <a:tailEnd/>
            </a:ln>
            <a:effectLst/>
          </p:spPr>
          <p:txBody>
            <a:bodyPr>
              <a:spAutoFit/>
            </a:bodyPr>
            <a:lstStyle/>
            <a:p>
              <a:r>
                <a:rPr lang="en-US" altLang="en-US" sz="6000">
                  <a:solidFill>
                    <a:srgbClr val="000000"/>
                  </a:solidFill>
                  <a:latin typeface="Arial Narrow" pitchFamily="34" charset="0"/>
                </a:rPr>
                <a:t>]</a:t>
              </a:r>
            </a:p>
          </p:txBody>
        </p:sp>
        <p:sp>
          <p:nvSpPr>
            <p:cNvPr id="139291" name="Text Box 1034"/>
            <p:cNvSpPr txBox="1">
              <a:spLocks noChangeArrowheads="1"/>
            </p:cNvSpPr>
            <p:nvPr/>
          </p:nvSpPr>
          <p:spPr bwMode="auto">
            <a:xfrm>
              <a:off x="1514" y="855"/>
              <a:ext cx="596" cy="252"/>
            </a:xfrm>
            <a:prstGeom prst="rect">
              <a:avLst/>
            </a:prstGeom>
            <a:noFill/>
            <a:ln w="9525">
              <a:noFill/>
              <a:miter lim="800000"/>
              <a:headEnd/>
              <a:tailEnd/>
            </a:ln>
            <a:effectLst/>
          </p:spPr>
          <p:txBody>
            <a:bodyPr wrap="none">
              <a:spAutoFit/>
            </a:bodyPr>
            <a:lstStyle/>
            <a:p>
              <a:r>
                <a:rPr lang="en-US" altLang="en-US" sz="2000" b="1">
                  <a:solidFill>
                    <a:srgbClr val="000000"/>
                  </a:solidFill>
                  <a:latin typeface="Arial" pitchFamily="34" charset="0"/>
                </a:rPr>
                <a:t>-      +</a:t>
              </a:r>
            </a:p>
          </p:txBody>
        </p:sp>
      </p:grpSp>
      <p:grpSp>
        <p:nvGrpSpPr>
          <p:cNvPr id="139271" name="Group 1035"/>
          <p:cNvGrpSpPr>
            <a:grpSpLocks/>
          </p:cNvGrpSpPr>
          <p:nvPr/>
        </p:nvGrpSpPr>
        <p:grpSpPr bwMode="auto">
          <a:xfrm>
            <a:off x="3979863" y="1316046"/>
            <a:ext cx="1069975" cy="534987"/>
            <a:chOff x="1352" y="770"/>
            <a:chExt cx="759" cy="337"/>
          </a:xfrm>
        </p:grpSpPr>
        <p:sp>
          <p:nvSpPr>
            <p:cNvPr id="139288" name="Text Box 1036"/>
            <p:cNvSpPr txBox="1">
              <a:spLocks noChangeArrowheads="1"/>
            </p:cNvSpPr>
            <p:nvPr/>
          </p:nvSpPr>
          <p:spPr bwMode="auto">
            <a:xfrm rot="16200000">
              <a:off x="1618" y="504"/>
              <a:ext cx="187" cy="720"/>
            </a:xfrm>
            <a:prstGeom prst="rect">
              <a:avLst/>
            </a:prstGeom>
            <a:noFill/>
            <a:ln w="9525">
              <a:noFill/>
              <a:miter lim="800000"/>
              <a:headEnd/>
              <a:tailEnd/>
            </a:ln>
            <a:effectLst/>
          </p:spPr>
          <p:txBody>
            <a:bodyPr>
              <a:spAutoFit/>
            </a:bodyPr>
            <a:lstStyle/>
            <a:p>
              <a:r>
                <a:rPr lang="en-US" altLang="en-US" sz="6000">
                  <a:solidFill>
                    <a:srgbClr val="000000"/>
                  </a:solidFill>
                  <a:latin typeface="Arial Narrow" pitchFamily="34" charset="0"/>
                </a:rPr>
                <a:t>]</a:t>
              </a:r>
            </a:p>
          </p:txBody>
        </p:sp>
        <p:sp>
          <p:nvSpPr>
            <p:cNvPr id="139289" name="Text Box 1037"/>
            <p:cNvSpPr txBox="1">
              <a:spLocks noChangeArrowheads="1"/>
            </p:cNvSpPr>
            <p:nvPr/>
          </p:nvSpPr>
          <p:spPr bwMode="auto">
            <a:xfrm>
              <a:off x="1514" y="855"/>
              <a:ext cx="597" cy="252"/>
            </a:xfrm>
            <a:prstGeom prst="rect">
              <a:avLst/>
            </a:prstGeom>
            <a:noFill/>
            <a:ln w="9525">
              <a:noFill/>
              <a:miter lim="800000"/>
              <a:headEnd/>
              <a:tailEnd/>
            </a:ln>
            <a:effectLst/>
          </p:spPr>
          <p:txBody>
            <a:bodyPr wrap="none">
              <a:spAutoFit/>
            </a:bodyPr>
            <a:lstStyle/>
            <a:p>
              <a:r>
                <a:rPr lang="en-US" altLang="en-US" sz="2000" b="1">
                  <a:solidFill>
                    <a:srgbClr val="000000"/>
                  </a:solidFill>
                  <a:latin typeface="Arial" pitchFamily="34" charset="0"/>
                </a:rPr>
                <a:t>-      +</a:t>
              </a:r>
            </a:p>
          </p:txBody>
        </p:sp>
      </p:grpSp>
      <p:grpSp>
        <p:nvGrpSpPr>
          <p:cNvPr id="139272" name="Group 1038"/>
          <p:cNvGrpSpPr>
            <a:grpSpLocks/>
          </p:cNvGrpSpPr>
          <p:nvPr/>
        </p:nvGrpSpPr>
        <p:grpSpPr bwMode="auto">
          <a:xfrm>
            <a:off x="5057775" y="1316046"/>
            <a:ext cx="1069975" cy="534987"/>
            <a:chOff x="1352" y="770"/>
            <a:chExt cx="759" cy="337"/>
          </a:xfrm>
        </p:grpSpPr>
        <p:sp>
          <p:nvSpPr>
            <p:cNvPr id="139286" name="Text Box 1039"/>
            <p:cNvSpPr txBox="1">
              <a:spLocks noChangeArrowheads="1"/>
            </p:cNvSpPr>
            <p:nvPr/>
          </p:nvSpPr>
          <p:spPr bwMode="auto">
            <a:xfrm rot="16200000">
              <a:off x="1618" y="504"/>
              <a:ext cx="187" cy="720"/>
            </a:xfrm>
            <a:prstGeom prst="rect">
              <a:avLst/>
            </a:prstGeom>
            <a:noFill/>
            <a:ln w="9525">
              <a:noFill/>
              <a:miter lim="800000"/>
              <a:headEnd/>
              <a:tailEnd/>
            </a:ln>
            <a:effectLst/>
          </p:spPr>
          <p:txBody>
            <a:bodyPr>
              <a:spAutoFit/>
            </a:bodyPr>
            <a:lstStyle/>
            <a:p>
              <a:r>
                <a:rPr lang="en-US" altLang="en-US" sz="6000">
                  <a:solidFill>
                    <a:srgbClr val="000000"/>
                  </a:solidFill>
                  <a:latin typeface="Arial Narrow" pitchFamily="34" charset="0"/>
                </a:rPr>
                <a:t>]</a:t>
              </a:r>
            </a:p>
          </p:txBody>
        </p:sp>
        <p:sp>
          <p:nvSpPr>
            <p:cNvPr id="139287" name="Text Box 1040"/>
            <p:cNvSpPr txBox="1">
              <a:spLocks noChangeArrowheads="1"/>
            </p:cNvSpPr>
            <p:nvPr/>
          </p:nvSpPr>
          <p:spPr bwMode="auto">
            <a:xfrm>
              <a:off x="1514" y="855"/>
              <a:ext cx="597" cy="252"/>
            </a:xfrm>
            <a:prstGeom prst="rect">
              <a:avLst/>
            </a:prstGeom>
            <a:noFill/>
            <a:ln w="9525">
              <a:noFill/>
              <a:miter lim="800000"/>
              <a:headEnd/>
              <a:tailEnd/>
            </a:ln>
            <a:effectLst/>
          </p:spPr>
          <p:txBody>
            <a:bodyPr wrap="none">
              <a:spAutoFit/>
            </a:bodyPr>
            <a:lstStyle/>
            <a:p>
              <a:r>
                <a:rPr lang="en-US" altLang="en-US" sz="2000" b="1">
                  <a:solidFill>
                    <a:srgbClr val="000000"/>
                  </a:solidFill>
                  <a:latin typeface="Arial" pitchFamily="34" charset="0"/>
                </a:rPr>
                <a:t>-      +</a:t>
              </a:r>
            </a:p>
          </p:txBody>
        </p:sp>
      </p:grpSp>
      <p:grpSp>
        <p:nvGrpSpPr>
          <p:cNvPr id="139273" name="Group 1041"/>
          <p:cNvGrpSpPr>
            <a:grpSpLocks/>
          </p:cNvGrpSpPr>
          <p:nvPr/>
        </p:nvGrpSpPr>
        <p:grpSpPr bwMode="auto">
          <a:xfrm>
            <a:off x="6035675" y="1316046"/>
            <a:ext cx="1069975" cy="534987"/>
            <a:chOff x="1352" y="770"/>
            <a:chExt cx="759" cy="337"/>
          </a:xfrm>
        </p:grpSpPr>
        <p:sp>
          <p:nvSpPr>
            <p:cNvPr id="139284" name="Text Box 1042"/>
            <p:cNvSpPr txBox="1">
              <a:spLocks noChangeArrowheads="1"/>
            </p:cNvSpPr>
            <p:nvPr/>
          </p:nvSpPr>
          <p:spPr bwMode="auto">
            <a:xfrm rot="16200000">
              <a:off x="1618" y="504"/>
              <a:ext cx="187" cy="720"/>
            </a:xfrm>
            <a:prstGeom prst="rect">
              <a:avLst/>
            </a:prstGeom>
            <a:noFill/>
            <a:ln w="9525">
              <a:noFill/>
              <a:miter lim="800000"/>
              <a:headEnd/>
              <a:tailEnd/>
            </a:ln>
            <a:effectLst/>
          </p:spPr>
          <p:txBody>
            <a:bodyPr>
              <a:spAutoFit/>
            </a:bodyPr>
            <a:lstStyle/>
            <a:p>
              <a:r>
                <a:rPr lang="en-US" altLang="en-US" sz="6000">
                  <a:solidFill>
                    <a:srgbClr val="000000"/>
                  </a:solidFill>
                  <a:latin typeface="Arial Narrow" pitchFamily="34" charset="0"/>
                </a:rPr>
                <a:t>]</a:t>
              </a:r>
            </a:p>
          </p:txBody>
        </p:sp>
        <p:sp>
          <p:nvSpPr>
            <p:cNvPr id="139285" name="Text Box 1043"/>
            <p:cNvSpPr txBox="1">
              <a:spLocks noChangeArrowheads="1"/>
            </p:cNvSpPr>
            <p:nvPr/>
          </p:nvSpPr>
          <p:spPr bwMode="auto">
            <a:xfrm>
              <a:off x="1514" y="855"/>
              <a:ext cx="597" cy="252"/>
            </a:xfrm>
            <a:prstGeom prst="rect">
              <a:avLst/>
            </a:prstGeom>
            <a:noFill/>
            <a:ln w="9525">
              <a:noFill/>
              <a:miter lim="800000"/>
              <a:headEnd/>
              <a:tailEnd/>
            </a:ln>
            <a:effectLst/>
          </p:spPr>
          <p:txBody>
            <a:bodyPr wrap="none">
              <a:spAutoFit/>
            </a:bodyPr>
            <a:lstStyle/>
            <a:p>
              <a:r>
                <a:rPr lang="en-US" altLang="en-US" sz="2000" b="1">
                  <a:solidFill>
                    <a:srgbClr val="000000"/>
                  </a:solidFill>
                  <a:latin typeface="Arial" pitchFamily="34" charset="0"/>
                </a:rPr>
                <a:t>-      +</a:t>
              </a:r>
            </a:p>
          </p:txBody>
        </p:sp>
      </p:grpSp>
      <p:sp>
        <p:nvSpPr>
          <p:cNvPr id="139274" name="Text Box 1044"/>
          <p:cNvSpPr txBox="1">
            <a:spLocks noChangeArrowheads="1"/>
          </p:cNvSpPr>
          <p:nvPr/>
        </p:nvSpPr>
        <p:spPr bwMode="auto">
          <a:xfrm>
            <a:off x="1309692" y="1443039"/>
            <a:ext cx="736099" cy="369332"/>
          </a:xfrm>
          <a:prstGeom prst="rect">
            <a:avLst/>
          </a:prstGeom>
          <a:noFill/>
          <a:ln w="9525">
            <a:noFill/>
            <a:miter lim="800000"/>
            <a:headEnd/>
            <a:tailEnd/>
          </a:ln>
          <a:effectLst/>
        </p:spPr>
        <p:txBody>
          <a:bodyPr wrap="none">
            <a:spAutoFit/>
          </a:bodyPr>
          <a:lstStyle/>
          <a:p>
            <a:r>
              <a:rPr lang="en-US" altLang="en-US" sz="1800" b="1">
                <a:solidFill>
                  <a:srgbClr val="000000"/>
                </a:solidFill>
                <a:latin typeface="Arial" pitchFamily="34" charset="0"/>
              </a:rPr>
              <a:t>EGF:</a:t>
            </a:r>
          </a:p>
        </p:txBody>
      </p:sp>
      <p:sp>
        <p:nvSpPr>
          <p:cNvPr id="139275" name="Text Box 1045"/>
          <p:cNvSpPr txBox="1">
            <a:spLocks noChangeArrowheads="1"/>
          </p:cNvSpPr>
          <p:nvPr/>
        </p:nvSpPr>
        <p:spPr bwMode="auto">
          <a:xfrm>
            <a:off x="579438" y="1855789"/>
            <a:ext cx="1396536" cy="1200329"/>
          </a:xfrm>
          <a:prstGeom prst="rect">
            <a:avLst/>
          </a:prstGeom>
          <a:noFill/>
          <a:ln w="9525">
            <a:noFill/>
            <a:miter lim="800000"/>
            <a:headEnd/>
            <a:tailEnd/>
          </a:ln>
          <a:effectLst/>
        </p:spPr>
        <p:txBody>
          <a:bodyPr wrap="none">
            <a:spAutoFit/>
          </a:bodyPr>
          <a:lstStyle/>
          <a:p>
            <a:pPr>
              <a:tabLst>
                <a:tab pos="349250" algn="l"/>
              </a:tabLst>
            </a:pPr>
            <a:r>
              <a:rPr lang="en-US" altLang="en-US" sz="1800" b="1" u="sng" dirty="0">
                <a:solidFill>
                  <a:srgbClr val="000000"/>
                </a:solidFill>
                <a:latin typeface="Arial" pitchFamily="34" charset="0"/>
              </a:rPr>
              <a:t>IB </a:t>
            </a:r>
            <a:r>
              <a:rPr lang="en-US" altLang="en-US" sz="1800" b="1" u="sng" dirty="0" err="1">
                <a:solidFill>
                  <a:srgbClr val="000000"/>
                </a:solidFill>
                <a:latin typeface="Arial" pitchFamily="34" charset="0"/>
              </a:rPr>
              <a:t>Ab</a:t>
            </a:r>
            <a:r>
              <a:rPr lang="en-US" altLang="en-US" sz="1800" b="1" dirty="0">
                <a:solidFill>
                  <a:srgbClr val="000000"/>
                </a:solidFill>
                <a:latin typeface="Arial" pitchFamily="34" charset="0"/>
              </a:rPr>
              <a:t>:</a:t>
            </a:r>
          </a:p>
          <a:p>
            <a:pPr>
              <a:tabLst>
                <a:tab pos="349250" algn="l"/>
              </a:tabLst>
            </a:pPr>
            <a:endParaRPr lang="en-US" altLang="en-US" sz="1800" b="1" dirty="0">
              <a:solidFill>
                <a:srgbClr val="000000"/>
              </a:solidFill>
              <a:latin typeface="Arial" pitchFamily="34" charset="0"/>
            </a:endParaRPr>
          </a:p>
          <a:p>
            <a:pPr algn="r">
              <a:tabLst>
                <a:tab pos="349250" algn="l"/>
              </a:tabLst>
            </a:pPr>
            <a:r>
              <a:rPr lang="en-US" altLang="en-US" sz="1800" b="1" dirty="0">
                <a:solidFill>
                  <a:srgbClr val="000000"/>
                </a:solidFill>
                <a:latin typeface="Arial" pitchFamily="34" charset="0"/>
              </a:rPr>
              <a:t>	Anti-HA</a:t>
            </a:r>
          </a:p>
          <a:p>
            <a:pPr algn="r">
              <a:tabLst>
                <a:tab pos="349250" algn="l"/>
              </a:tabLst>
            </a:pPr>
            <a:r>
              <a:rPr lang="en-US" altLang="en-US" sz="1800" b="1" dirty="0">
                <a:solidFill>
                  <a:srgbClr val="000000"/>
                </a:solidFill>
                <a:latin typeface="Arial" pitchFamily="34" charset="0"/>
              </a:rPr>
              <a:t>(</a:t>
            </a:r>
            <a:r>
              <a:rPr lang="en-US" altLang="en-US" sz="1800" b="1" dirty="0" err="1">
                <a:solidFill>
                  <a:srgbClr val="000000"/>
                </a:solidFill>
                <a:latin typeface="Arial" pitchFamily="34" charset="0"/>
              </a:rPr>
              <a:t>ubiquitin</a:t>
            </a:r>
            <a:r>
              <a:rPr lang="en-US" altLang="en-US" sz="1800" b="1" dirty="0">
                <a:solidFill>
                  <a:srgbClr val="000000"/>
                </a:solidFill>
                <a:latin typeface="Arial" pitchFamily="34" charset="0"/>
              </a:rPr>
              <a:t>)</a:t>
            </a:r>
          </a:p>
        </p:txBody>
      </p:sp>
      <p:sp>
        <p:nvSpPr>
          <p:cNvPr id="139276" name="Text Box 1046"/>
          <p:cNvSpPr txBox="1">
            <a:spLocks noChangeArrowheads="1"/>
          </p:cNvSpPr>
          <p:nvPr/>
        </p:nvSpPr>
        <p:spPr bwMode="auto">
          <a:xfrm>
            <a:off x="307979" y="3841751"/>
            <a:ext cx="1704313" cy="923330"/>
          </a:xfrm>
          <a:prstGeom prst="rect">
            <a:avLst/>
          </a:prstGeom>
          <a:noFill/>
          <a:ln w="9525">
            <a:noFill/>
            <a:miter lim="800000"/>
            <a:headEnd/>
            <a:tailEnd/>
          </a:ln>
          <a:effectLst/>
        </p:spPr>
        <p:txBody>
          <a:bodyPr wrap="none">
            <a:spAutoFit/>
          </a:bodyPr>
          <a:lstStyle/>
          <a:p>
            <a:pPr>
              <a:tabLst>
                <a:tab pos="349250" algn="l"/>
              </a:tabLst>
            </a:pPr>
            <a:r>
              <a:rPr lang="en-US" altLang="en-US" sz="1800" b="1" u="sng">
                <a:solidFill>
                  <a:srgbClr val="000000"/>
                </a:solidFill>
                <a:latin typeface="Arial" pitchFamily="34" charset="0"/>
              </a:rPr>
              <a:t>IB Ab</a:t>
            </a:r>
            <a:r>
              <a:rPr lang="en-US" altLang="en-US" sz="1800" b="1">
                <a:solidFill>
                  <a:srgbClr val="000000"/>
                </a:solidFill>
                <a:latin typeface="Arial" pitchFamily="34" charset="0"/>
              </a:rPr>
              <a:t>:</a:t>
            </a:r>
          </a:p>
          <a:p>
            <a:pPr>
              <a:tabLst>
                <a:tab pos="349250" algn="l"/>
              </a:tabLst>
            </a:pPr>
            <a:endParaRPr lang="en-US" altLang="en-US" sz="1800" b="1">
              <a:solidFill>
                <a:srgbClr val="000000"/>
              </a:solidFill>
              <a:latin typeface="Arial" pitchFamily="34" charset="0"/>
            </a:endParaRPr>
          </a:p>
          <a:p>
            <a:pPr>
              <a:tabLst>
                <a:tab pos="349250" algn="l"/>
              </a:tabLst>
            </a:pPr>
            <a:r>
              <a:rPr lang="en-US" altLang="en-US" sz="1800" b="1">
                <a:solidFill>
                  <a:srgbClr val="000000"/>
                </a:solidFill>
                <a:latin typeface="Arial" pitchFamily="34" charset="0"/>
              </a:rPr>
              <a:t>	Anti-EGFR</a:t>
            </a:r>
          </a:p>
        </p:txBody>
      </p:sp>
      <p:sp>
        <p:nvSpPr>
          <p:cNvPr id="139277" name="Text Box 1047"/>
          <p:cNvSpPr txBox="1">
            <a:spLocks noChangeArrowheads="1"/>
          </p:cNvSpPr>
          <p:nvPr/>
        </p:nvSpPr>
        <p:spPr bwMode="auto">
          <a:xfrm>
            <a:off x="3659186" y="5332414"/>
            <a:ext cx="2125390" cy="369332"/>
          </a:xfrm>
          <a:prstGeom prst="rect">
            <a:avLst/>
          </a:prstGeom>
          <a:noFill/>
          <a:ln w="9525">
            <a:noFill/>
            <a:miter lim="800000"/>
            <a:headEnd/>
            <a:tailEnd/>
          </a:ln>
          <a:effectLst/>
        </p:spPr>
        <p:txBody>
          <a:bodyPr wrap="none">
            <a:spAutoFit/>
          </a:bodyPr>
          <a:lstStyle/>
          <a:p>
            <a:pPr>
              <a:tabLst>
                <a:tab pos="349250" algn="l"/>
              </a:tabLst>
            </a:pPr>
            <a:r>
              <a:rPr lang="en-US" altLang="en-US" sz="1800" b="1" u="sng">
                <a:solidFill>
                  <a:srgbClr val="000000"/>
                </a:solidFill>
                <a:latin typeface="Arial" pitchFamily="34" charset="0"/>
              </a:rPr>
              <a:t>IP Ab</a:t>
            </a:r>
            <a:r>
              <a:rPr lang="en-US" altLang="en-US" sz="1800" b="1">
                <a:solidFill>
                  <a:srgbClr val="000000"/>
                </a:solidFill>
                <a:latin typeface="Arial" pitchFamily="34" charset="0"/>
              </a:rPr>
              <a:t>:  Anti-EGFR</a:t>
            </a:r>
          </a:p>
        </p:txBody>
      </p:sp>
      <p:sp>
        <p:nvSpPr>
          <p:cNvPr id="139278" name="Text Box 1048"/>
          <p:cNvSpPr txBox="1">
            <a:spLocks noChangeArrowheads="1"/>
          </p:cNvSpPr>
          <p:nvPr/>
        </p:nvSpPr>
        <p:spPr bwMode="auto">
          <a:xfrm>
            <a:off x="7800980" y="1765303"/>
            <a:ext cx="184731" cy="461665"/>
          </a:xfrm>
          <a:prstGeom prst="rect">
            <a:avLst/>
          </a:prstGeom>
          <a:noFill/>
          <a:ln w="9525">
            <a:noFill/>
            <a:miter lim="800000"/>
            <a:headEnd/>
            <a:tailEnd/>
          </a:ln>
          <a:effectLst/>
        </p:spPr>
        <p:txBody>
          <a:bodyPr wrap="none">
            <a:spAutoFit/>
          </a:bodyPr>
          <a:lstStyle/>
          <a:p>
            <a:endParaRPr lang="en-US" altLang="en-US">
              <a:solidFill>
                <a:srgbClr val="000000"/>
              </a:solidFill>
              <a:latin typeface="Arial" pitchFamily="34" charset="0"/>
            </a:endParaRPr>
          </a:p>
        </p:txBody>
      </p:sp>
      <p:sp>
        <p:nvSpPr>
          <p:cNvPr id="139279" name="Text Box 1049"/>
          <p:cNvSpPr txBox="1">
            <a:spLocks noChangeArrowheads="1"/>
          </p:cNvSpPr>
          <p:nvPr/>
        </p:nvSpPr>
        <p:spPr bwMode="auto">
          <a:xfrm>
            <a:off x="7113590" y="2644775"/>
            <a:ext cx="431528" cy="369332"/>
          </a:xfrm>
          <a:prstGeom prst="rect">
            <a:avLst/>
          </a:prstGeom>
          <a:noFill/>
          <a:ln w="9525">
            <a:noFill/>
            <a:miter lim="800000"/>
            <a:headEnd/>
            <a:tailEnd/>
          </a:ln>
          <a:effectLst/>
        </p:spPr>
        <p:txBody>
          <a:bodyPr wrap="none">
            <a:spAutoFit/>
          </a:bodyPr>
          <a:lstStyle/>
          <a:p>
            <a:r>
              <a:rPr lang="en-US" altLang="en-US" sz="1800" b="1">
                <a:solidFill>
                  <a:srgbClr val="000000"/>
                </a:solidFill>
                <a:latin typeface="Arial" pitchFamily="34" charset="0"/>
                <a:sym typeface="Wingdings" pitchFamily="2" charset="2"/>
              </a:rPr>
              <a:t></a:t>
            </a:r>
            <a:endParaRPr lang="en-US" altLang="en-US" sz="1800" b="1">
              <a:solidFill>
                <a:srgbClr val="000000"/>
              </a:solidFill>
              <a:latin typeface="Arial" pitchFamily="34" charset="0"/>
            </a:endParaRPr>
          </a:p>
        </p:txBody>
      </p:sp>
      <p:sp>
        <p:nvSpPr>
          <p:cNvPr id="139280" name="Text Box 1050"/>
          <p:cNvSpPr txBox="1">
            <a:spLocks noChangeArrowheads="1"/>
          </p:cNvSpPr>
          <p:nvPr/>
        </p:nvSpPr>
        <p:spPr bwMode="auto">
          <a:xfrm>
            <a:off x="7113588" y="2230438"/>
            <a:ext cx="413896" cy="400110"/>
          </a:xfrm>
          <a:prstGeom prst="rect">
            <a:avLst/>
          </a:prstGeom>
          <a:noFill/>
          <a:ln w="9525">
            <a:noFill/>
            <a:miter lim="800000"/>
            <a:headEnd/>
            <a:tailEnd/>
          </a:ln>
          <a:effectLst/>
        </p:spPr>
        <p:txBody>
          <a:bodyPr wrap="none">
            <a:spAutoFit/>
          </a:bodyPr>
          <a:lstStyle/>
          <a:p>
            <a:r>
              <a:rPr lang="en-US" altLang="en-US" sz="2000" b="1">
                <a:solidFill>
                  <a:srgbClr val="000000"/>
                </a:solidFill>
                <a:latin typeface="Arial" pitchFamily="34" charset="0"/>
                <a:sym typeface="Wingdings" pitchFamily="2" charset="2"/>
              </a:rPr>
              <a:t></a:t>
            </a:r>
            <a:endParaRPr lang="en-US" altLang="en-US" sz="2000" b="1">
              <a:solidFill>
                <a:srgbClr val="000000"/>
              </a:solidFill>
              <a:latin typeface="Arial" pitchFamily="34" charset="0"/>
            </a:endParaRPr>
          </a:p>
        </p:txBody>
      </p:sp>
      <p:sp>
        <p:nvSpPr>
          <p:cNvPr id="139281" name="Text Box 1051"/>
          <p:cNvSpPr txBox="1">
            <a:spLocks noChangeArrowheads="1"/>
          </p:cNvSpPr>
          <p:nvPr/>
        </p:nvSpPr>
        <p:spPr bwMode="auto">
          <a:xfrm>
            <a:off x="7169150" y="4381500"/>
            <a:ext cx="431528" cy="369332"/>
          </a:xfrm>
          <a:prstGeom prst="rect">
            <a:avLst/>
          </a:prstGeom>
          <a:noFill/>
          <a:ln w="9525">
            <a:noFill/>
            <a:miter lim="800000"/>
            <a:headEnd/>
            <a:tailEnd/>
          </a:ln>
          <a:effectLst/>
        </p:spPr>
        <p:txBody>
          <a:bodyPr wrap="none">
            <a:spAutoFit/>
          </a:bodyPr>
          <a:lstStyle/>
          <a:p>
            <a:r>
              <a:rPr lang="en-US" altLang="en-US" sz="1800" b="1">
                <a:solidFill>
                  <a:srgbClr val="000000"/>
                </a:solidFill>
                <a:latin typeface="Arial" pitchFamily="34" charset="0"/>
                <a:sym typeface="Wingdings" pitchFamily="2" charset="2"/>
              </a:rPr>
              <a:t></a:t>
            </a:r>
            <a:endParaRPr lang="en-US" altLang="en-US" sz="1800" b="1">
              <a:solidFill>
                <a:srgbClr val="000000"/>
              </a:solidFill>
              <a:latin typeface="Arial" pitchFamily="34" charset="0"/>
            </a:endParaRPr>
          </a:p>
        </p:txBody>
      </p:sp>
      <p:sp>
        <p:nvSpPr>
          <p:cNvPr id="139282" name="Text Box 1052"/>
          <p:cNvSpPr txBox="1">
            <a:spLocks noChangeArrowheads="1"/>
          </p:cNvSpPr>
          <p:nvPr/>
        </p:nvSpPr>
        <p:spPr bwMode="auto">
          <a:xfrm>
            <a:off x="7169150" y="3967163"/>
            <a:ext cx="413896" cy="400110"/>
          </a:xfrm>
          <a:prstGeom prst="rect">
            <a:avLst/>
          </a:prstGeom>
          <a:noFill/>
          <a:ln w="9525">
            <a:noFill/>
            <a:miter lim="800000"/>
            <a:headEnd/>
            <a:tailEnd/>
          </a:ln>
          <a:effectLst/>
        </p:spPr>
        <p:txBody>
          <a:bodyPr wrap="none">
            <a:spAutoFit/>
          </a:bodyPr>
          <a:lstStyle/>
          <a:p>
            <a:r>
              <a:rPr lang="en-US" altLang="en-US" sz="2000" b="1">
                <a:solidFill>
                  <a:srgbClr val="000000"/>
                </a:solidFill>
                <a:latin typeface="Arial" pitchFamily="34" charset="0"/>
                <a:sym typeface="Wingdings" pitchFamily="2" charset="2"/>
              </a:rPr>
              <a:t></a:t>
            </a:r>
            <a:endParaRPr lang="en-US" altLang="en-US" sz="2000" b="1">
              <a:solidFill>
                <a:srgbClr val="000000"/>
              </a:solidFill>
              <a:latin typeface="Arial" pitchFamily="34" charset="0"/>
            </a:endParaRPr>
          </a:p>
        </p:txBody>
      </p:sp>
      <p:sp>
        <p:nvSpPr>
          <p:cNvPr id="139283" name="Text Box 1053"/>
          <p:cNvSpPr txBox="1">
            <a:spLocks noChangeArrowheads="1"/>
          </p:cNvSpPr>
          <p:nvPr/>
        </p:nvSpPr>
        <p:spPr bwMode="auto">
          <a:xfrm>
            <a:off x="46041" y="71441"/>
            <a:ext cx="9062096" cy="461665"/>
          </a:xfrm>
          <a:prstGeom prst="rect">
            <a:avLst/>
          </a:prstGeom>
          <a:noFill/>
          <a:ln w="9525">
            <a:noFill/>
            <a:miter lim="800000"/>
            <a:headEnd/>
            <a:tailEnd/>
          </a:ln>
          <a:effectLst/>
        </p:spPr>
        <p:txBody>
          <a:bodyPr wrap="none">
            <a:spAutoFit/>
          </a:bodyPr>
          <a:lstStyle/>
          <a:p>
            <a:r>
              <a:rPr lang="en-US" altLang="en-US" b="1" dirty="0">
                <a:solidFill>
                  <a:srgbClr val="000000"/>
                </a:solidFill>
                <a:latin typeface="Arial" pitchFamily="34" charset="0"/>
              </a:rPr>
              <a:t>All Cbl proteins induce EGFR </a:t>
            </a:r>
            <a:r>
              <a:rPr lang="en-US" altLang="en-US" b="1" dirty="0" err="1">
                <a:solidFill>
                  <a:srgbClr val="000000"/>
                </a:solidFill>
                <a:latin typeface="Arial" pitchFamily="34" charset="0"/>
              </a:rPr>
              <a:t>ubiquitination</a:t>
            </a:r>
            <a:r>
              <a:rPr lang="en-US" altLang="en-US" b="1" dirty="0">
                <a:solidFill>
                  <a:srgbClr val="000000"/>
                </a:solidFill>
                <a:latin typeface="Arial" pitchFamily="34" charset="0"/>
              </a:rPr>
              <a:t> and degradation</a:t>
            </a:r>
          </a:p>
        </p:txBody>
      </p:sp>
      <p:sp>
        <p:nvSpPr>
          <p:cNvPr id="31" name="TextBox 30"/>
          <p:cNvSpPr txBox="1"/>
          <p:nvPr/>
        </p:nvSpPr>
        <p:spPr>
          <a:xfrm>
            <a:off x="5476686" y="6550223"/>
            <a:ext cx="3642344" cy="307777"/>
          </a:xfrm>
          <a:prstGeom prst="rect">
            <a:avLst/>
          </a:prstGeom>
          <a:noFill/>
        </p:spPr>
        <p:txBody>
          <a:bodyPr wrap="none" rtlCol="0">
            <a:spAutoFit/>
          </a:bodyPr>
          <a:lstStyle/>
          <a:p>
            <a:r>
              <a:rPr lang="en-US" sz="1400" b="1" dirty="0" err="1">
                <a:solidFill>
                  <a:schemeClr val="bg2"/>
                </a:solidFill>
                <a:latin typeface="Arial" pitchFamily="34" charset="0"/>
                <a:cs typeface="Arial" pitchFamily="34" charset="0"/>
              </a:rPr>
              <a:t>Levkowitz</a:t>
            </a:r>
            <a:r>
              <a:rPr lang="en-US" sz="1400" b="1" dirty="0">
                <a:solidFill>
                  <a:schemeClr val="bg2"/>
                </a:solidFill>
                <a:latin typeface="Arial" pitchFamily="34" charset="0"/>
                <a:cs typeface="Arial" pitchFamily="34" charset="0"/>
              </a:rPr>
              <a:t> </a:t>
            </a:r>
            <a:r>
              <a:rPr lang="en-US" sz="1400" b="1" i="1" dirty="0">
                <a:solidFill>
                  <a:schemeClr val="bg2"/>
                </a:solidFill>
                <a:latin typeface="Arial" pitchFamily="34" charset="0"/>
                <a:cs typeface="Arial" pitchFamily="34" charset="0"/>
              </a:rPr>
              <a:t>et al. </a:t>
            </a:r>
            <a:r>
              <a:rPr lang="en-US" sz="1400" b="1" dirty="0">
                <a:solidFill>
                  <a:schemeClr val="bg2"/>
                </a:solidFill>
                <a:latin typeface="Arial" pitchFamily="34" charset="0"/>
                <a:cs typeface="Arial" pitchFamily="34" charset="0"/>
              </a:rPr>
              <a:t>Mol Cell 4: 1029-40, 1999</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11" name="Text Box 42"/>
          <p:cNvSpPr txBox="1">
            <a:spLocks noChangeArrowheads="1"/>
          </p:cNvSpPr>
          <p:nvPr/>
        </p:nvSpPr>
        <p:spPr bwMode="auto">
          <a:xfrm>
            <a:off x="0" y="106363"/>
            <a:ext cx="9144000" cy="461962"/>
          </a:xfrm>
          <a:prstGeom prst="rect">
            <a:avLst/>
          </a:prstGeom>
          <a:noFill/>
          <a:ln w="9525">
            <a:noFill/>
            <a:miter lim="800000"/>
            <a:headEnd/>
            <a:tailEnd/>
          </a:ln>
        </p:spPr>
        <p:txBody>
          <a:bodyPr>
            <a:spAutoFit/>
          </a:bodyPr>
          <a:lstStyle/>
          <a:p>
            <a:pPr algn="ctr"/>
            <a:r>
              <a:rPr lang="en-US" altLang="en-US" b="1" dirty="0">
                <a:solidFill>
                  <a:srgbClr val="000000"/>
                </a:solidFill>
                <a:latin typeface="Arial" pitchFamily="34" charset="0"/>
              </a:rPr>
              <a:t>E3 Determines Substrate Specificity for </a:t>
            </a:r>
            <a:r>
              <a:rPr lang="en-US" altLang="en-US" b="1" dirty="0" err="1">
                <a:solidFill>
                  <a:srgbClr val="000000"/>
                </a:solidFill>
                <a:latin typeface="Arial" pitchFamily="34" charset="0"/>
              </a:rPr>
              <a:t>Ubiquitination</a:t>
            </a:r>
            <a:endParaRPr lang="en-US" altLang="en-US" b="1" dirty="0">
              <a:solidFill>
                <a:srgbClr val="000000"/>
              </a:solidFill>
              <a:latin typeface="Arial" pitchFamily="34" charset="0"/>
            </a:endParaRPr>
          </a:p>
        </p:txBody>
      </p:sp>
      <p:pic>
        <p:nvPicPr>
          <p:cNvPr id="601090" name="Picture 2"/>
          <p:cNvPicPr>
            <a:picLocks noChangeAspect="1" noChangeArrowheads="1"/>
          </p:cNvPicPr>
          <p:nvPr/>
        </p:nvPicPr>
        <p:blipFill>
          <a:blip r:embed="rId3" cstate="print"/>
          <a:srcRect/>
          <a:stretch>
            <a:fillRect/>
          </a:stretch>
        </p:blipFill>
        <p:spPr bwMode="auto">
          <a:xfrm>
            <a:off x="51662" y="1119114"/>
            <a:ext cx="9104643" cy="4027630"/>
          </a:xfrm>
          <a:prstGeom prst="rect">
            <a:avLst/>
          </a:prstGeom>
          <a:noFill/>
          <a:ln w="9525">
            <a:noFill/>
            <a:miter lim="800000"/>
            <a:headEnd/>
            <a:tailEnd/>
          </a:ln>
          <a:effectLst/>
        </p:spPr>
      </p:pic>
      <p:sp>
        <p:nvSpPr>
          <p:cNvPr id="93" name="TextBox 3"/>
          <p:cNvSpPr txBox="1">
            <a:spLocks noChangeArrowheads="1"/>
          </p:cNvSpPr>
          <p:nvPr/>
        </p:nvSpPr>
        <p:spPr bwMode="auto">
          <a:xfrm>
            <a:off x="6025137" y="6382693"/>
            <a:ext cx="3118867" cy="461665"/>
          </a:xfrm>
          <a:prstGeom prst="rect">
            <a:avLst/>
          </a:prstGeom>
          <a:noFill/>
          <a:ln w="9525">
            <a:noFill/>
            <a:miter lim="800000"/>
            <a:headEnd/>
            <a:tailEnd/>
          </a:ln>
        </p:spPr>
        <p:txBody>
          <a:bodyPr wrap="none">
            <a:spAutoFit/>
          </a:bodyPr>
          <a:lstStyle/>
          <a:p>
            <a:r>
              <a:rPr lang="en-US" altLang="en-US" sz="1200" b="1" dirty="0">
                <a:solidFill>
                  <a:schemeClr val="tx1"/>
                </a:solidFill>
                <a:latin typeface="Arial" pitchFamily="34" charset="0"/>
                <a:cs typeface="Arial" pitchFamily="34" charset="0"/>
              </a:rPr>
              <a:t>Lipkowitz and Weissman</a:t>
            </a:r>
          </a:p>
          <a:p>
            <a:r>
              <a:rPr lang="en-US" altLang="en-US" sz="1200" b="1" dirty="0">
                <a:solidFill>
                  <a:schemeClr val="tx1"/>
                </a:solidFill>
                <a:latin typeface="Arial" pitchFamily="34" charset="0"/>
                <a:cs typeface="Arial" pitchFamily="34" charset="0"/>
              </a:rPr>
              <a:t>Nature Reviews/Cancer  11, 629-43, 2011</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ext Box 2"/>
          <p:cNvSpPr txBox="1">
            <a:spLocks noChangeArrowheads="1"/>
          </p:cNvSpPr>
          <p:nvPr/>
        </p:nvSpPr>
        <p:spPr bwMode="auto">
          <a:xfrm>
            <a:off x="1600200" y="0"/>
            <a:ext cx="6050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b="1">
                <a:solidFill>
                  <a:srgbClr val="000000"/>
                </a:solidFill>
                <a:latin typeface="Arial" pitchFamily="34" charset="0"/>
              </a:rPr>
              <a:t>Cbl Proteins Have a C3HC4 RING Finger</a:t>
            </a:r>
          </a:p>
        </p:txBody>
      </p:sp>
      <p:grpSp>
        <p:nvGrpSpPr>
          <p:cNvPr id="2" name="Group 3"/>
          <p:cNvGrpSpPr>
            <a:grpSpLocks/>
          </p:cNvGrpSpPr>
          <p:nvPr/>
        </p:nvGrpSpPr>
        <p:grpSpPr bwMode="auto">
          <a:xfrm>
            <a:off x="2239963" y="830263"/>
            <a:ext cx="4792662" cy="4117975"/>
            <a:chOff x="1587" y="947"/>
            <a:chExt cx="3397" cy="2594"/>
          </a:xfrm>
        </p:grpSpPr>
        <p:sp>
          <p:nvSpPr>
            <p:cNvPr id="52228" name="Oval 4"/>
            <p:cNvSpPr>
              <a:spLocks noChangeArrowheads="1"/>
            </p:cNvSpPr>
            <p:nvPr/>
          </p:nvSpPr>
          <p:spPr bwMode="auto">
            <a:xfrm>
              <a:off x="1872" y="1678"/>
              <a:ext cx="310"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dirty="0">
                  <a:solidFill>
                    <a:srgbClr val="000000"/>
                  </a:solidFill>
                  <a:latin typeface="Arial" charset="0"/>
                </a:rPr>
                <a:t>C1</a:t>
              </a:r>
            </a:p>
          </p:txBody>
        </p:sp>
        <p:sp>
          <p:nvSpPr>
            <p:cNvPr id="52229" name="Oval 5"/>
            <p:cNvSpPr>
              <a:spLocks noChangeArrowheads="1"/>
            </p:cNvSpPr>
            <p:nvPr/>
          </p:nvSpPr>
          <p:spPr bwMode="auto">
            <a:xfrm>
              <a:off x="1872" y="2510"/>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C2</a:t>
              </a:r>
            </a:p>
          </p:txBody>
        </p:sp>
        <p:sp>
          <p:nvSpPr>
            <p:cNvPr id="52230" name="Oval 6"/>
            <p:cNvSpPr>
              <a:spLocks noChangeArrowheads="1"/>
            </p:cNvSpPr>
            <p:nvPr/>
          </p:nvSpPr>
          <p:spPr bwMode="auto">
            <a:xfrm>
              <a:off x="2482" y="2503"/>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C5</a:t>
              </a:r>
            </a:p>
          </p:txBody>
        </p:sp>
        <p:sp>
          <p:nvSpPr>
            <p:cNvPr id="52231" name="Oval 7"/>
            <p:cNvSpPr>
              <a:spLocks noChangeArrowheads="1"/>
            </p:cNvSpPr>
            <p:nvPr/>
          </p:nvSpPr>
          <p:spPr bwMode="auto">
            <a:xfrm>
              <a:off x="3526" y="2503"/>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C3</a:t>
              </a:r>
            </a:p>
          </p:txBody>
        </p:sp>
        <p:sp>
          <p:nvSpPr>
            <p:cNvPr id="52232" name="Oval 8"/>
            <p:cNvSpPr>
              <a:spLocks noChangeArrowheads="1"/>
            </p:cNvSpPr>
            <p:nvPr/>
          </p:nvSpPr>
          <p:spPr bwMode="auto">
            <a:xfrm>
              <a:off x="4130" y="2503"/>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C8</a:t>
              </a:r>
            </a:p>
          </p:txBody>
        </p:sp>
        <p:sp>
          <p:nvSpPr>
            <p:cNvPr id="52233" name="Oval 9"/>
            <p:cNvSpPr>
              <a:spLocks noChangeArrowheads="1"/>
            </p:cNvSpPr>
            <p:nvPr/>
          </p:nvSpPr>
          <p:spPr bwMode="auto">
            <a:xfrm>
              <a:off x="2481" y="1678"/>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C6</a:t>
              </a:r>
            </a:p>
          </p:txBody>
        </p:sp>
        <p:sp>
          <p:nvSpPr>
            <p:cNvPr id="52234" name="Oval 10"/>
            <p:cNvSpPr>
              <a:spLocks noChangeArrowheads="1"/>
            </p:cNvSpPr>
            <p:nvPr/>
          </p:nvSpPr>
          <p:spPr bwMode="auto">
            <a:xfrm>
              <a:off x="3526" y="1678"/>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a:solidFill>
                    <a:srgbClr val="000000"/>
                  </a:solidFill>
                  <a:latin typeface="Arial" charset="0"/>
                </a:rPr>
                <a:t>H4</a:t>
              </a:r>
            </a:p>
          </p:txBody>
        </p:sp>
        <p:sp>
          <p:nvSpPr>
            <p:cNvPr id="52235" name="Oval 11"/>
            <p:cNvSpPr>
              <a:spLocks noChangeArrowheads="1"/>
            </p:cNvSpPr>
            <p:nvPr/>
          </p:nvSpPr>
          <p:spPr bwMode="auto">
            <a:xfrm>
              <a:off x="4130" y="1678"/>
              <a:ext cx="311" cy="304"/>
            </a:xfrm>
            <a:prstGeom prst="ellipse">
              <a:avLst/>
            </a:prstGeom>
            <a:solidFill>
              <a:schemeClr val="tx1">
                <a:lumMod val="75000"/>
              </a:schemeClr>
            </a:solidFill>
            <a:ln w="9525">
              <a:solidFill>
                <a:schemeClr val="bg2"/>
              </a:solidFill>
              <a:round/>
              <a:headEnd/>
              <a:tailEnd/>
            </a:ln>
            <a:effectLst/>
            <a:scene3d>
              <a:camera prst="orthographicFront"/>
              <a:lightRig rig="threePt" dir="t"/>
            </a:scene3d>
            <a:sp3d>
              <a:bevelT/>
            </a:sp3d>
          </p:spPr>
          <p:txBody>
            <a:bodyPr wrap="none" anchor="ctr"/>
            <a:lstStyle/>
            <a:p>
              <a:pPr algn="ctr">
                <a:defRPr/>
              </a:pPr>
              <a:r>
                <a:rPr lang="en-US" b="1" dirty="0">
                  <a:solidFill>
                    <a:srgbClr val="000000"/>
                  </a:solidFill>
                  <a:latin typeface="Arial" charset="0"/>
                </a:rPr>
                <a:t>C7</a:t>
              </a:r>
            </a:p>
          </p:txBody>
        </p:sp>
        <p:sp>
          <p:nvSpPr>
            <p:cNvPr id="224286" name="Text Box 12"/>
            <p:cNvSpPr txBox="1">
              <a:spLocks noChangeArrowheads="1"/>
            </p:cNvSpPr>
            <p:nvPr/>
          </p:nvSpPr>
          <p:spPr bwMode="auto">
            <a:xfrm>
              <a:off x="1874" y="2147"/>
              <a:ext cx="4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(2)</a:t>
              </a:r>
            </a:p>
          </p:txBody>
        </p:sp>
        <p:sp>
          <p:nvSpPr>
            <p:cNvPr id="224287" name="Text Box 13"/>
            <p:cNvSpPr txBox="1">
              <a:spLocks noChangeArrowheads="1"/>
            </p:cNvSpPr>
            <p:nvPr/>
          </p:nvSpPr>
          <p:spPr bwMode="auto">
            <a:xfrm>
              <a:off x="2484" y="2147"/>
              <a:ext cx="4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(2)</a:t>
              </a:r>
            </a:p>
          </p:txBody>
        </p:sp>
        <p:sp>
          <p:nvSpPr>
            <p:cNvPr id="224288" name="Text Box 14"/>
            <p:cNvSpPr txBox="1">
              <a:spLocks noChangeArrowheads="1"/>
            </p:cNvSpPr>
            <p:nvPr/>
          </p:nvSpPr>
          <p:spPr bwMode="auto">
            <a:xfrm>
              <a:off x="3401" y="2155"/>
              <a:ext cx="57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(1-3)</a:t>
              </a:r>
            </a:p>
          </p:txBody>
        </p:sp>
        <p:sp>
          <p:nvSpPr>
            <p:cNvPr id="224289" name="Text Box 15"/>
            <p:cNvSpPr txBox="1">
              <a:spLocks noChangeArrowheads="1"/>
            </p:cNvSpPr>
            <p:nvPr/>
          </p:nvSpPr>
          <p:spPr bwMode="auto">
            <a:xfrm>
              <a:off x="4133" y="2155"/>
              <a:ext cx="4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(2)</a:t>
              </a:r>
            </a:p>
          </p:txBody>
        </p:sp>
        <p:sp>
          <p:nvSpPr>
            <p:cNvPr id="224290" name="Text Box 16"/>
            <p:cNvSpPr txBox="1">
              <a:spLocks noChangeArrowheads="1"/>
            </p:cNvSpPr>
            <p:nvPr/>
          </p:nvSpPr>
          <p:spPr bwMode="auto">
            <a:xfrm>
              <a:off x="2585" y="3328"/>
              <a:ext cx="6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(9-27)</a:t>
              </a:r>
            </a:p>
          </p:txBody>
        </p:sp>
        <p:sp>
          <p:nvSpPr>
            <p:cNvPr id="224291" name="Text Box 17"/>
            <p:cNvSpPr txBox="1">
              <a:spLocks noChangeArrowheads="1"/>
            </p:cNvSpPr>
            <p:nvPr/>
          </p:nvSpPr>
          <p:spPr bwMode="auto">
            <a:xfrm>
              <a:off x="3176" y="961"/>
              <a:ext cx="65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(4-48)</a:t>
              </a:r>
            </a:p>
          </p:txBody>
        </p:sp>
        <p:sp>
          <p:nvSpPr>
            <p:cNvPr id="224292" name="Line 18"/>
            <p:cNvSpPr>
              <a:spLocks noChangeShapeType="1"/>
            </p:cNvSpPr>
            <p:nvPr/>
          </p:nvSpPr>
          <p:spPr bwMode="auto">
            <a:xfrm flipH="1">
              <a:off x="2027" y="1990"/>
              <a:ext cx="0" cy="51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293" name="Line 19"/>
            <p:cNvSpPr>
              <a:spLocks noChangeShapeType="1"/>
            </p:cNvSpPr>
            <p:nvPr/>
          </p:nvSpPr>
          <p:spPr bwMode="auto">
            <a:xfrm flipH="1">
              <a:off x="4286" y="1989"/>
              <a:ext cx="0" cy="51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294" name="Line 20"/>
            <p:cNvSpPr>
              <a:spLocks noChangeShapeType="1"/>
            </p:cNvSpPr>
            <p:nvPr/>
          </p:nvSpPr>
          <p:spPr bwMode="auto">
            <a:xfrm flipH="1">
              <a:off x="3681" y="1990"/>
              <a:ext cx="0" cy="51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295" name="Line 21"/>
            <p:cNvSpPr>
              <a:spLocks noChangeShapeType="1"/>
            </p:cNvSpPr>
            <p:nvPr/>
          </p:nvSpPr>
          <p:spPr bwMode="auto">
            <a:xfrm flipH="1">
              <a:off x="2637" y="1990"/>
              <a:ext cx="0" cy="515"/>
            </a:xfrm>
            <a:prstGeom prst="line">
              <a:avLst/>
            </a:prstGeom>
            <a:noFill/>
            <a:ln w="254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4296" name="Freeform 22"/>
            <p:cNvSpPr>
              <a:spLocks/>
            </p:cNvSpPr>
            <p:nvPr/>
          </p:nvSpPr>
          <p:spPr bwMode="auto">
            <a:xfrm>
              <a:off x="1587" y="1113"/>
              <a:ext cx="452" cy="575"/>
            </a:xfrm>
            <a:custGeom>
              <a:avLst/>
              <a:gdLst>
                <a:gd name="T0" fmla="*/ 0 w 566"/>
                <a:gd name="T1" fmla="*/ 0 h 718"/>
                <a:gd name="T2" fmla="*/ 5 w 566"/>
                <a:gd name="T3" fmla="*/ 4 h 718"/>
                <a:gd name="T4" fmla="*/ 10 w 566"/>
                <a:gd name="T5" fmla="*/ 6 h 718"/>
                <a:gd name="T6" fmla="*/ 13 w 566"/>
                <a:gd name="T7" fmla="*/ 10 h 718"/>
                <a:gd name="T8" fmla="*/ 15 w 566"/>
                <a:gd name="T9" fmla="*/ 12 h 718"/>
                <a:gd name="T10" fmla="*/ 18 w 566"/>
                <a:gd name="T11" fmla="*/ 17 h 718"/>
                <a:gd name="T12" fmla="*/ 21 w 566"/>
                <a:gd name="T13" fmla="*/ 21 h 718"/>
                <a:gd name="T14" fmla="*/ 26 w 566"/>
                <a:gd name="T15" fmla="*/ 25 h 718"/>
                <a:gd name="T16" fmla="*/ 30 w 566"/>
                <a:gd name="T17" fmla="*/ 40 h 7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6"/>
                <a:gd name="T28" fmla="*/ 0 h 718"/>
                <a:gd name="T29" fmla="*/ 566 w 566"/>
                <a:gd name="T30" fmla="*/ 718 h 7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6" h="718">
                  <a:moveTo>
                    <a:pt x="0" y="0"/>
                  </a:moveTo>
                  <a:cubicBezTo>
                    <a:pt x="45" y="14"/>
                    <a:pt x="51" y="59"/>
                    <a:pt x="92" y="76"/>
                  </a:cubicBezTo>
                  <a:cubicBezTo>
                    <a:pt x="124" y="90"/>
                    <a:pt x="147" y="90"/>
                    <a:pt x="177" y="110"/>
                  </a:cubicBezTo>
                  <a:cubicBezTo>
                    <a:pt x="216" y="169"/>
                    <a:pt x="194" y="150"/>
                    <a:pt x="236" y="177"/>
                  </a:cubicBezTo>
                  <a:cubicBezTo>
                    <a:pt x="298" y="272"/>
                    <a:pt x="206" y="138"/>
                    <a:pt x="278" y="220"/>
                  </a:cubicBezTo>
                  <a:cubicBezTo>
                    <a:pt x="286" y="229"/>
                    <a:pt x="318" y="279"/>
                    <a:pt x="329" y="296"/>
                  </a:cubicBezTo>
                  <a:cubicBezTo>
                    <a:pt x="341" y="314"/>
                    <a:pt x="362" y="360"/>
                    <a:pt x="380" y="372"/>
                  </a:cubicBezTo>
                  <a:cubicBezTo>
                    <a:pt x="415" y="395"/>
                    <a:pt x="454" y="415"/>
                    <a:pt x="481" y="448"/>
                  </a:cubicBezTo>
                  <a:cubicBezTo>
                    <a:pt x="530" y="507"/>
                    <a:pt x="566" y="645"/>
                    <a:pt x="566" y="718"/>
                  </a:cubicBezTo>
                </a:path>
              </a:pathLst>
            </a:cu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297" name="Freeform 23"/>
            <p:cNvSpPr>
              <a:spLocks/>
            </p:cNvSpPr>
            <p:nvPr/>
          </p:nvSpPr>
          <p:spPr bwMode="auto">
            <a:xfrm>
              <a:off x="2012" y="2811"/>
              <a:ext cx="1668" cy="714"/>
            </a:xfrm>
            <a:custGeom>
              <a:avLst/>
              <a:gdLst>
                <a:gd name="T0" fmla="*/ 0 w 2087"/>
                <a:gd name="T1" fmla="*/ 2 h 893"/>
                <a:gd name="T2" fmla="*/ 4 w 2087"/>
                <a:gd name="T3" fmla="*/ 18 h 893"/>
                <a:gd name="T4" fmla="*/ 6 w 2087"/>
                <a:gd name="T5" fmla="*/ 24 h 893"/>
                <a:gd name="T6" fmla="*/ 14 w 2087"/>
                <a:gd name="T7" fmla="*/ 34 h 893"/>
                <a:gd name="T8" fmla="*/ 18 w 2087"/>
                <a:gd name="T9" fmla="*/ 37 h 893"/>
                <a:gd name="T10" fmla="*/ 19 w 2087"/>
                <a:gd name="T11" fmla="*/ 40 h 893"/>
                <a:gd name="T12" fmla="*/ 24 w 2087"/>
                <a:gd name="T13" fmla="*/ 42 h 893"/>
                <a:gd name="T14" fmla="*/ 27 w 2087"/>
                <a:gd name="T15" fmla="*/ 43 h 893"/>
                <a:gd name="T16" fmla="*/ 32 w 2087"/>
                <a:gd name="T17" fmla="*/ 45 h 893"/>
                <a:gd name="T18" fmla="*/ 46 w 2087"/>
                <a:gd name="T19" fmla="*/ 48 h 893"/>
                <a:gd name="T20" fmla="*/ 67 w 2087"/>
                <a:gd name="T21" fmla="*/ 48 h 893"/>
                <a:gd name="T22" fmla="*/ 83 w 2087"/>
                <a:gd name="T23" fmla="*/ 44 h 893"/>
                <a:gd name="T24" fmla="*/ 84 w 2087"/>
                <a:gd name="T25" fmla="*/ 43 h 893"/>
                <a:gd name="T26" fmla="*/ 86 w 2087"/>
                <a:gd name="T27" fmla="*/ 42 h 893"/>
                <a:gd name="T28" fmla="*/ 92 w 2087"/>
                <a:gd name="T29" fmla="*/ 40 h 893"/>
                <a:gd name="T30" fmla="*/ 102 w 2087"/>
                <a:gd name="T31" fmla="*/ 30 h 893"/>
                <a:gd name="T32" fmla="*/ 103 w 2087"/>
                <a:gd name="T33" fmla="*/ 30 h 893"/>
                <a:gd name="T34" fmla="*/ 106 w 2087"/>
                <a:gd name="T35" fmla="*/ 27 h 893"/>
                <a:gd name="T36" fmla="*/ 107 w 2087"/>
                <a:gd name="T37" fmla="*/ 24 h 893"/>
                <a:gd name="T38" fmla="*/ 109 w 2087"/>
                <a:gd name="T39" fmla="*/ 18 h 893"/>
                <a:gd name="T40" fmla="*/ 113 w 2087"/>
                <a:gd name="T41" fmla="*/ 0 h 8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7"/>
                <a:gd name="T64" fmla="*/ 0 h 893"/>
                <a:gd name="T65" fmla="*/ 2087 w 2087"/>
                <a:gd name="T66" fmla="*/ 893 h 8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7" h="893">
                  <a:moveTo>
                    <a:pt x="0" y="17"/>
                  </a:moveTo>
                  <a:cubicBezTo>
                    <a:pt x="6" y="123"/>
                    <a:pt x="8" y="238"/>
                    <a:pt x="68" y="330"/>
                  </a:cubicBezTo>
                  <a:cubicBezTo>
                    <a:pt x="80" y="369"/>
                    <a:pt x="87" y="398"/>
                    <a:pt x="110" y="431"/>
                  </a:cubicBezTo>
                  <a:cubicBezTo>
                    <a:pt x="137" y="518"/>
                    <a:pt x="196" y="576"/>
                    <a:pt x="270" y="626"/>
                  </a:cubicBezTo>
                  <a:cubicBezTo>
                    <a:pt x="316" y="657"/>
                    <a:pt x="279" y="642"/>
                    <a:pt x="313" y="676"/>
                  </a:cubicBezTo>
                  <a:cubicBezTo>
                    <a:pt x="329" y="692"/>
                    <a:pt x="346" y="705"/>
                    <a:pt x="363" y="719"/>
                  </a:cubicBezTo>
                  <a:cubicBezTo>
                    <a:pt x="386" y="738"/>
                    <a:pt x="414" y="752"/>
                    <a:pt x="439" y="769"/>
                  </a:cubicBezTo>
                  <a:cubicBezTo>
                    <a:pt x="454" y="779"/>
                    <a:pt x="490" y="786"/>
                    <a:pt x="490" y="786"/>
                  </a:cubicBezTo>
                  <a:cubicBezTo>
                    <a:pt x="519" y="806"/>
                    <a:pt x="541" y="812"/>
                    <a:pt x="575" y="820"/>
                  </a:cubicBezTo>
                  <a:cubicBezTo>
                    <a:pt x="657" y="876"/>
                    <a:pt x="757" y="866"/>
                    <a:pt x="853" y="871"/>
                  </a:cubicBezTo>
                  <a:cubicBezTo>
                    <a:pt x="1021" y="893"/>
                    <a:pt x="948" y="888"/>
                    <a:pt x="1242" y="879"/>
                  </a:cubicBezTo>
                  <a:cubicBezTo>
                    <a:pt x="1338" y="856"/>
                    <a:pt x="1434" y="829"/>
                    <a:pt x="1529" y="803"/>
                  </a:cubicBezTo>
                  <a:cubicBezTo>
                    <a:pt x="1538" y="797"/>
                    <a:pt x="1546" y="791"/>
                    <a:pt x="1555" y="786"/>
                  </a:cubicBezTo>
                  <a:cubicBezTo>
                    <a:pt x="1563" y="782"/>
                    <a:pt x="1572" y="782"/>
                    <a:pt x="1580" y="778"/>
                  </a:cubicBezTo>
                  <a:cubicBezTo>
                    <a:pt x="1626" y="753"/>
                    <a:pt x="1642" y="730"/>
                    <a:pt x="1690" y="719"/>
                  </a:cubicBezTo>
                  <a:cubicBezTo>
                    <a:pt x="1766" y="681"/>
                    <a:pt x="1826" y="636"/>
                    <a:pt x="1876" y="566"/>
                  </a:cubicBezTo>
                  <a:cubicBezTo>
                    <a:pt x="1884" y="555"/>
                    <a:pt x="1892" y="543"/>
                    <a:pt x="1901" y="533"/>
                  </a:cubicBezTo>
                  <a:cubicBezTo>
                    <a:pt x="1917" y="515"/>
                    <a:pt x="1952" y="482"/>
                    <a:pt x="1952" y="482"/>
                  </a:cubicBezTo>
                  <a:cubicBezTo>
                    <a:pt x="1970" y="426"/>
                    <a:pt x="1947" y="490"/>
                    <a:pt x="1977" y="431"/>
                  </a:cubicBezTo>
                  <a:cubicBezTo>
                    <a:pt x="1994" y="397"/>
                    <a:pt x="1996" y="356"/>
                    <a:pt x="2011" y="321"/>
                  </a:cubicBezTo>
                  <a:cubicBezTo>
                    <a:pt x="2056" y="215"/>
                    <a:pt x="2087" y="117"/>
                    <a:pt x="2087" y="0"/>
                  </a:cubicBezTo>
                </a:path>
              </a:pathLst>
            </a:cu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298" name="Freeform 24"/>
            <p:cNvSpPr>
              <a:spLocks/>
            </p:cNvSpPr>
            <p:nvPr/>
          </p:nvSpPr>
          <p:spPr bwMode="auto">
            <a:xfrm>
              <a:off x="2762" y="1817"/>
              <a:ext cx="756" cy="852"/>
            </a:xfrm>
            <a:custGeom>
              <a:avLst/>
              <a:gdLst>
                <a:gd name="T0" fmla="*/ 51 w 946"/>
                <a:gd name="T1" fmla="*/ 0 h 1065"/>
                <a:gd name="T2" fmla="*/ 48 w 946"/>
                <a:gd name="T3" fmla="*/ 2 h 1065"/>
                <a:gd name="T4" fmla="*/ 42 w 946"/>
                <a:gd name="T5" fmla="*/ 5 h 1065"/>
                <a:gd name="T6" fmla="*/ 33 w 946"/>
                <a:gd name="T7" fmla="*/ 14 h 1065"/>
                <a:gd name="T8" fmla="*/ 30 w 946"/>
                <a:gd name="T9" fmla="*/ 21 h 1065"/>
                <a:gd name="T10" fmla="*/ 27 w 946"/>
                <a:gd name="T11" fmla="*/ 30 h 1065"/>
                <a:gd name="T12" fmla="*/ 26 w 946"/>
                <a:gd name="T13" fmla="*/ 37 h 1065"/>
                <a:gd name="T14" fmla="*/ 26 w 946"/>
                <a:gd name="T15" fmla="*/ 42 h 1065"/>
                <a:gd name="T16" fmla="*/ 22 w 946"/>
                <a:gd name="T17" fmla="*/ 46 h 1065"/>
                <a:gd name="T18" fmla="*/ 19 w 946"/>
                <a:gd name="T19" fmla="*/ 50 h 1065"/>
                <a:gd name="T20" fmla="*/ 11 w 946"/>
                <a:gd name="T21" fmla="*/ 56 h 1065"/>
                <a:gd name="T22" fmla="*/ 0 w 946"/>
                <a:gd name="T23" fmla="*/ 58 h 10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6"/>
                <a:gd name="T37" fmla="*/ 0 h 1065"/>
                <a:gd name="T38" fmla="*/ 946 w 946"/>
                <a:gd name="T39" fmla="*/ 1065 h 10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6" h="1065">
                  <a:moveTo>
                    <a:pt x="946" y="0"/>
                  </a:moveTo>
                  <a:cubicBezTo>
                    <a:pt x="924" y="3"/>
                    <a:pt x="901" y="2"/>
                    <a:pt x="879" y="8"/>
                  </a:cubicBezTo>
                  <a:cubicBezTo>
                    <a:pt x="852" y="15"/>
                    <a:pt x="801" y="74"/>
                    <a:pt x="777" y="93"/>
                  </a:cubicBezTo>
                  <a:cubicBezTo>
                    <a:pt x="731" y="131"/>
                    <a:pt x="623" y="202"/>
                    <a:pt x="600" y="253"/>
                  </a:cubicBezTo>
                  <a:cubicBezTo>
                    <a:pt x="582" y="293"/>
                    <a:pt x="572" y="339"/>
                    <a:pt x="558" y="380"/>
                  </a:cubicBezTo>
                  <a:cubicBezTo>
                    <a:pt x="541" y="430"/>
                    <a:pt x="518" y="481"/>
                    <a:pt x="507" y="532"/>
                  </a:cubicBezTo>
                  <a:cubicBezTo>
                    <a:pt x="497" y="576"/>
                    <a:pt x="489" y="623"/>
                    <a:pt x="482" y="668"/>
                  </a:cubicBezTo>
                  <a:cubicBezTo>
                    <a:pt x="476" y="709"/>
                    <a:pt x="479" y="735"/>
                    <a:pt x="465" y="769"/>
                  </a:cubicBezTo>
                  <a:cubicBezTo>
                    <a:pt x="453" y="798"/>
                    <a:pt x="428" y="831"/>
                    <a:pt x="406" y="853"/>
                  </a:cubicBezTo>
                  <a:cubicBezTo>
                    <a:pt x="350" y="909"/>
                    <a:pt x="410" y="825"/>
                    <a:pt x="355" y="896"/>
                  </a:cubicBezTo>
                  <a:cubicBezTo>
                    <a:pt x="311" y="953"/>
                    <a:pt x="278" y="996"/>
                    <a:pt x="203" y="1014"/>
                  </a:cubicBezTo>
                  <a:cubicBezTo>
                    <a:pt x="144" y="1053"/>
                    <a:pt x="69" y="1065"/>
                    <a:pt x="0" y="1065"/>
                  </a:cubicBezTo>
                </a:path>
              </a:pathLst>
            </a:cu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299" name="Freeform 25"/>
            <p:cNvSpPr>
              <a:spLocks/>
            </p:cNvSpPr>
            <p:nvPr/>
          </p:nvSpPr>
          <p:spPr bwMode="auto">
            <a:xfrm rot="10771362">
              <a:off x="2596" y="947"/>
              <a:ext cx="1668" cy="714"/>
            </a:xfrm>
            <a:custGeom>
              <a:avLst/>
              <a:gdLst>
                <a:gd name="T0" fmla="*/ 0 w 2087"/>
                <a:gd name="T1" fmla="*/ 2 h 893"/>
                <a:gd name="T2" fmla="*/ 4 w 2087"/>
                <a:gd name="T3" fmla="*/ 18 h 893"/>
                <a:gd name="T4" fmla="*/ 6 w 2087"/>
                <a:gd name="T5" fmla="*/ 24 h 893"/>
                <a:gd name="T6" fmla="*/ 14 w 2087"/>
                <a:gd name="T7" fmla="*/ 34 h 893"/>
                <a:gd name="T8" fmla="*/ 18 w 2087"/>
                <a:gd name="T9" fmla="*/ 37 h 893"/>
                <a:gd name="T10" fmla="*/ 19 w 2087"/>
                <a:gd name="T11" fmla="*/ 40 h 893"/>
                <a:gd name="T12" fmla="*/ 24 w 2087"/>
                <a:gd name="T13" fmla="*/ 42 h 893"/>
                <a:gd name="T14" fmla="*/ 27 w 2087"/>
                <a:gd name="T15" fmla="*/ 43 h 893"/>
                <a:gd name="T16" fmla="*/ 32 w 2087"/>
                <a:gd name="T17" fmla="*/ 45 h 893"/>
                <a:gd name="T18" fmla="*/ 46 w 2087"/>
                <a:gd name="T19" fmla="*/ 48 h 893"/>
                <a:gd name="T20" fmla="*/ 67 w 2087"/>
                <a:gd name="T21" fmla="*/ 48 h 893"/>
                <a:gd name="T22" fmla="*/ 83 w 2087"/>
                <a:gd name="T23" fmla="*/ 44 h 893"/>
                <a:gd name="T24" fmla="*/ 84 w 2087"/>
                <a:gd name="T25" fmla="*/ 43 h 893"/>
                <a:gd name="T26" fmla="*/ 86 w 2087"/>
                <a:gd name="T27" fmla="*/ 42 h 893"/>
                <a:gd name="T28" fmla="*/ 92 w 2087"/>
                <a:gd name="T29" fmla="*/ 40 h 893"/>
                <a:gd name="T30" fmla="*/ 102 w 2087"/>
                <a:gd name="T31" fmla="*/ 30 h 893"/>
                <a:gd name="T32" fmla="*/ 103 w 2087"/>
                <a:gd name="T33" fmla="*/ 30 h 893"/>
                <a:gd name="T34" fmla="*/ 106 w 2087"/>
                <a:gd name="T35" fmla="*/ 27 h 893"/>
                <a:gd name="T36" fmla="*/ 107 w 2087"/>
                <a:gd name="T37" fmla="*/ 24 h 893"/>
                <a:gd name="T38" fmla="*/ 109 w 2087"/>
                <a:gd name="T39" fmla="*/ 18 h 893"/>
                <a:gd name="T40" fmla="*/ 113 w 2087"/>
                <a:gd name="T41" fmla="*/ 0 h 8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7"/>
                <a:gd name="T64" fmla="*/ 0 h 893"/>
                <a:gd name="T65" fmla="*/ 2087 w 2087"/>
                <a:gd name="T66" fmla="*/ 893 h 8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7" h="893">
                  <a:moveTo>
                    <a:pt x="0" y="17"/>
                  </a:moveTo>
                  <a:cubicBezTo>
                    <a:pt x="6" y="123"/>
                    <a:pt x="8" y="238"/>
                    <a:pt x="68" y="330"/>
                  </a:cubicBezTo>
                  <a:cubicBezTo>
                    <a:pt x="80" y="369"/>
                    <a:pt x="87" y="398"/>
                    <a:pt x="110" y="431"/>
                  </a:cubicBezTo>
                  <a:cubicBezTo>
                    <a:pt x="137" y="518"/>
                    <a:pt x="196" y="576"/>
                    <a:pt x="270" y="626"/>
                  </a:cubicBezTo>
                  <a:cubicBezTo>
                    <a:pt x="316" y="657"/>
                    <a:pt x="279" y="642"/>
                    <a:pt x="313" y="676"/>
                  </a:cubicBezTo>
                  <a:cubicBezTo>
                    <a:pt x="329" y="692"/>
                    <a:pt x="346" y="705"/>
                    <a:pt x="363" y="719"/>
                  </a:cubicBezTo>
                  <a:cubicBezTo>
                    <a:pt x="386" y="738"/>
                    <a:pt x="414" y="752"/>
                    <a:pt x="439" y="769"/>
                  </a:cubicBezTo>
                  <a:cubicBezTo>
                    <a:pt x="454" y="779"/>
                    <a:pt x="490" y="786"/>
                    <a:pt x="490" y="786"/>
                  </a:cubicBezTo>
                  <a:cubicBezTo>
                    <a:pt x="519" y="806"/>
                    <a:pt x="541" y="812"/>
                    <a:pt x="575" y="820"/>
                  </a:cubicBezTo>
                  <a:cubicBezTo>
                    <a:pt x="657" y="876"/>
                    <a:pt x="757" y="866"/>
                    <a:pt x="853" y="871"/>
                  </a:cubicBezTo>
                  <a:cubicBezTo>
                    <a:pt x="1021" y="893"/>
                    <a:pt x="948" y="888"/>
                    <a:pt x="1242" y="879"/>
                  </a:cubicBezTo>
                  <a:cubicBezTo>
                    <a:pt x="1338" y="856"/>
                    <a:pt x="1434" y="829"/>
                    <a:pt x="1529" y="803"/>
                  </a:cubicBezTo>
                  <a:cubicBezTo>
                    <a:pt x="1538" y="797"/>
                    <a:pt x="1546" y="791"/>
                    <a:pt x="1555" y="786"/>
                  </a:cubicBezTo>
                  <a:cubicBezTo>
                    <a:pt x="1563" y="782"/>
                    <a:pt x="1572" y="782"/>
                    <a:pt x="1580" y="778"/>
                  </a:cubicBezTo>
                  <a:cubicBezTo>
                    <a:pt x="1626" y="753"/>
                    <a:pt x="1642" y="730"/>
                    <a:pt x="1690" y="719"/>
                  </a:cubicBezTo>
                  <a:cubicBezTo>
                    <a:pt x="1766" y="681"/>
                    <a:pt x="1826" y="636"/>
                    <a:pt x="1876" y="566"/>
                  </a:cubicBezTo>
                  <a:cubicBezTo>
                    <a:pt x="1884" y="555"/>
                    <a:pt x="1892" y="543"/>
                    <a:pt x="1901" y="533"/>
                  </a:cubicBezTo>
                  <a:cubicBezTo>
                    <a:pt x="1917" y="515"/>
                    <a:pt x="1952" y="482"/>
                    <a:pt x="1952" y="482"/>
                  </a:cubicBezTo>
                  <a:cubicBezTo>
                    <a:pt x="1970" y="426"/>
                    <a:pt x="1947" y="490"/>
                    <a:pt x="1977" y="431"/>
                  </a:cubicBezTo>
                  <a:cubicBezTo>
                    <a:pt x="1994" y="397"/>
                    <a:pt x="1996" y="356"/>
                    <a:pt x="2011" y="321"/>
                  </a:cubicBezTo>
                  <a:cubicBezTo>
                    <a:pt x="2056" y="215"/>
                    <a:pt x="2087" y="117"/>
                    <a:pt x="2087" y="0"/>
                  </a:cubicBezTo>
                </a:path>
              </a:pathLst>
            </a:cu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300" name="Text Box 26"/>
            <p:cNvSpPr txBox="1">
              <a:spLocks noChangeArrowheads="1"/>
            </p:cNvSpPr>
            <p:nvPr/>
          </p:nvSpPr>
          <p:spPr bwMode="auto">
            <a:xfrm>
              <a:off x="3009" y="2147"/>
              <a:ext cx="44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600" b="1">
                  <a:solidFill>
                    <a:srgbClr val="000000"/>
                  </a:solidFill>
                  <a:latin typeface="Arial" pitchFamily="34" charset="0"/>
                </a:rPr>
                <a:t>X (2)</a:t>
              </a:r>
            </a:p>
          </p:txBody>
        </p:sp>
        <p:sp>
          <p:nvSpPr>
            <p:cNvPr id="224301" name="Freeform 27"/>
            <p:cNvSpPr>
              <a:spLocks/>
            </p:cNvSpPr>
            <p:nvPr/>
          </p:nvSpPr>
          <p:spPr bwMode="auto">
            <a:xfrm>
              <a:off x="4268" y="2811"/>
              <a:ext cx="716" cy="690"/>
            </a:xfrm>
            <a:custGeom>
              <a:avLst/>
              <a:gdLst>
                <a:gd name="T0" fmla="*/ 2 w 896"/>
                <a:gd name="T1" fmla="*/ 0 h 862"/>
                <a:gd name="T2" fmla="*/ 2 w 896"/>
                <a:gd name="T3" fmla="*/ 24 h 862"/>
                <a:gd name="T4" fmla="*/ 2 w 896"/>
                <a:gd name="T5" fmla="*/ 27 h 862"/>
                <a:gd name="T6" fmla="*/ 9 w 896"/>
                <a:gd name="T7" fmla="*/ 34 h 862"/>
                <a:gd name="T8" fmla="*/ 14 w 896"/>
                <a:gd name="T9" fmla="*/ 40 h 862"/>
                <a:gd name="T10" fmla="*/ 26 w 896"/>
                <a:gd name="T11" fmla="*/ 42 h 862"/>
                <a:gd name="T12" fmla="*/ 30 w 896"/>
                <a:gd name="T13" fmla="*/ 45 h 862"/>
                <a:gd name="T14" fmla="*/ 34 w 896"/>
                <a:gd name="T15" fmla="*/ 45 h 862"/>
                <a:gd name="T16" fmla="*/ 41 w 896"/>
                <a:gd name="T17" fmla="*/ 46 h 862"/>
                <a:gd name="T18" fmla="*/ 49 w 896"/>
                <a:gd name="T19" fmla="*/ 48 h 8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6"/>
                <a:gd name="T31" fmla="*/ 0 h 862"/>
                <a:gd name="T32" fmla="*/ 896 w 896"/>
                <a:gd name="T33" fmla="*/ 862 h 8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6" h="862">
                  <a:moveTo>
                    <a:pt x="17" y="0"/>
                  </a:moveTo>
                  <a:cubicBezTo>
                    <a:pt x="0" y="164"/>
                    <a:pt x="0" y="255"/>
                    <a:pt x="9" y="448"/>
                  </a:cubicBezTo>
                  <a:cubicBezTo>
                    <a:pt x="9" y="454"/>
                    <a:pt x="20" y="499"/>
                    <a:pt x="26" y="507"/>
                  </a:cubicBezTo>
                  <a:cubicBezTo>
                    <a:pt x="54" y="548"/>
                    <a:pt x="111" y="572"/>
                    <a:pt x="152" y="600"/>
                  </a:cubicBezTo>
                  <a:cubicBezTo>
                    <a:pt x="198" y="631"/>
                    <a:pt x="206" y="700"/>
                    <a:pt x="254" y="727"/>
                  </a:cubicBezTo>
                  <a:cubicBezTo>
                    <a:pt x="310" y="759"/>
                    <a:pt x="412" y="753"/>
                    <a:pt x="474" y="761"/>
                  </a:cubicBezTo>
                  <a:cubicBezTo>
                    <a:pt x="533" y="800"/>
                    <a:pt x="507" y="783"/>
                    <a:pt x="550" y="811"/>
                  </a:cubicBezTo>
                  <a:cubicBezTo>
                    <a:pt x="574" y="826"/>
                    <a:pt x="606" y="818"/>
                    <a:pt x="634" y="820"/>
                  </a:cubicBezTo>
                  <a:cubicBezTo>
                    <a:pt x="673" y="823"/>
                    <a:pt x="713" y="825"/>
                    <a:pt x="752" y="828"/>
                  </a:cubicBezTo>
                  <a:cubicBezTo>
                    <a:pt x="800" y="837"/>
                    <a:pt x="851" y="841"/>
                    <a:pt x="896" y="862"/>
                  </a:cubicBezTo>
                </a:path>
              </a:pathLst>
            </a:custGeom>
            <a:noFill/>
            <a:ln w="254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302" name="Text Box 28"/>
            <p:cNvSpPr txBox="1">
              <a:spLocks noChangeArrowheads="1"/>
            </p:cNvSpPr>
            <p:nvPr/>
          </p:nvSpPr>
          <p:spPr bwMode="auto">
            <a:xfrm>
              <a:off x="2220" y="2159"/>
              <a:ext cx="3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200" b="1">
                  <a:solidFill>
                    <a:srgbClr val="000000"/>
                  </a:solidFill>
                  <a:latin typeface="Arial" pitchFamily="34" charset="0"/>
                </a:rPr>
                <a:t>Zn</a:t>
              </a:r>
              <a:r>
                <a:rPr lang="en-US" altLang="en-US" sz="1200" b="1" baseline="30000">
                  <a:solidFill>
                    <a:srgbClr val="000000"/>
                  </a:solidFill>
                  <a:latin typeface="Arial" pitchFamily="34" charset="0"/>
                </a:rPr>
                <a:t>2+</a:t>
              </a:r>
              <a:endParaRPr lang="en-US" altLang="en-US" sz="1200" b="1">
                <a:solidFill>
                  <a:srgbClr val="000000"/>
                </a:solidFill>
                <a:latin typeface="Arial" pitchFamily="34" charset="0"/>
              </a:endParaRPr>
            </a:p>
          </p:txBody>
        </p:sp>
        <p:sp>
          <p:nvSpPr>
            <p:cNvPr id="224303" name="Text Box 29"/>
            <p:cNvSpPr txBox="1">
              <a:spLocks noChangeArrowheads="1"/>
            </p:cNvSpPr>
            <p:nvPr/>
          </p:nvSpPr>
          <p:spPr bwMode="auto">
            <a:xfrm>
              <a:off x="3890" y="2179"/>
              <a:ext cx="3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r>
                <a:rPr lang="en-US" altLang="en-US" sz="1200" b="1">
                  <a:solidFill>
                    <a:srgbClr val="000000"/>
                  </a:solidFill>
                  <a:latin typeface="Arial" pitchFamily="34" charset="0"/>
                </a:rPr>
                <a:t>Zn</a:t>
              </a:r>
              <a:r>
                <a:rPr lang="en-US" altLang="en-US" sz="1200" b="1" baseline="30000">
                  <a:solidFill>
                    <a:srgbClr val="000000"/>
                  </a:solidFill>
                  <a:latin typeface="Arial" pitchFamily="34" charset="0"/>
                </a:rPr>
                <a:t>2+</a:t>
              </a:r>
              <a:endParaRPr lang="en-US" altLang="en-US" sz="1200" b="1">
                <a:solidFill>
                  <a:srgbClr val="000000"/>
                </a:solidFill>
                <a:latin typeface="Arial" pitchFamily="34" charset="0"/>
              </a:endParaRPr>
            </a:p>
          </p:txBody>
        </p:sp>
        <p:sp>
          <p:nvSpPr>
            <p:cNvPr id="224304" name="Oval 30"/>
            <p:cNvSpPr>
              <a:spLocks noChangeArrowheads="1"/>
            </p:cNvSpPr>
            <p:nvPr/>
          </p:nvSpPr>
          <p:spPr bwMode="auto">
            <a:xfrm>
              <a:off x="2248" y="2121"/>
              <a:ext cx="253" cy="237"/>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endParaRPr lang="en-US" altLang="en-US">
                <a:solidFill>
                  <a:srgbClr val="000000"/>
                </a:solidFill>
              </a:endParaRPr>
            </a:p>
          </p:txBody>
        </p:sp>
        <p:sp>
          <p:nvSpPr>
            <p:cNvPr id="224305" name="Oval 31"/>
            <p:cNvSpPr>
              <a:spLocks noChangeArrowheads="1"/>
            </p:cNvSpPr>
            <p:nvPr/>
          </p:nvSpPr>
          <p:spPr bwMode="auto">
            <a:xfrm>
              <a:off x="3915" y="2141"/>
              <a:ext cx="253" cy="237"/>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FFFF66"/>
                  </a:solidFill>
                  <a:latin typeface="Times New Roman" pitchFamily="18" charset="0"/>
                </a:defRPr>
              </a:lvl1pPr>
              <a:lvl2pPr marL="742950" indent="-285750">
                <a:defRPr sz="2400">
                  <a:solidFill>
                    <a:srgbClr val="FFFF66"/>
                  </a:solidFill>
                  <a:latin typeface="Times New Roman" pitchFamily="18" charset="0"/>
                </a:defRPr>
              </a:lvl2pPr>
              <a:lvl3pPr marL="1143000" indent="-228600">
                <a:defRPr sz="2400">
                  <a:solidFill>
                    <a:srgbClr val="FFFF66"/>
                  </a:solidFill>
                  <a:latin typeface="Times New Roman" pitchFamily="18" charset="0"/>
                </a:defRPr>
              </a:lvl3pPr>
              <a:lvl4pPr marL="1600200" indent="-228600">
                <a:defRPr sz="2400">
                  <a:solidFill>
                    <a:srgbClr val="FFFF66"/>
                  </a:solidFill>
                  <a:latin typeface="Times New Roman" pitchFamily="18" charset="0"/>
                </a:defRPr>
              </a:lvl4pPr>
              <a:lvl5pPr marL="2057400" indent="-228600">
                <a:defRPr sz="2400">
                  <a:solidFill>
                    <a:srgbClr val="FFFF66"/>
                  </a:solidFill>
                  <a:latin typeface="Times New Roman" pitchFamily="18" charset="0"/>
                </a:defRPr>
              </a:lvl5pPr>
              <a:lvl6pPr marL="2514600" indent="-228600" eaLnBrk="0" fontAlgn="base" hangingPunct="0">
                <a:spcBef>
                  <a:spcPct val="0"/>
                </a:spcBef>
                <a:spcAft>
                  <a:spcPct val="0"/>
                </a:spcAft>
                <a:defRPr sz="2400">
                  <a:solidFill>
                    <a:srgbClr val="FFFF66"/>
                  </a:solidFill>
                  <a:latin typeface="Times New Roman" pitchFamily="18" charset="0"/>
                </a:defRPr>
              </a:lvl6pPr>
              <a:lvl7pPr marL="2971800" indent="-228600" eaLnBrk="0" fontAlgn="base" hangingPunct="0">
                <a:spcBef>
                  <a:spcPct val="0"/>
                </a:spcBef>
                <a:spcAft>
                  <a:spcPct val="0"/>
                </a:spcAft>
                <a:defRPr sz="2400">
                  <a:solidFill>
                    <a:srgbClr val="FFFF66"/>
                  </a:solidFill>
                  <a:latin typeface="Times New Roman" pitchFamily="18" charset="0"/>
                </a:defRPr>
              </a:lvl7pPr>
              <a:lvl8pPr marL="3429000" indent="-228600" eaLnBrk="0" fontAlgn="base" hangingPunct="0">
                <a:spcBef>
                  <a:spcPct val="0"/>
                </a:spcBef>
                <a:spcAft>
                  <a:spcPct val="0"/>
                </a:spcAft>
                <a:defRPr sz="2400">
                  <a:solidFill>
                    <a:srgbClr val="FFFF66"/>
                  </a:solidFill>
                  <a:latin typeface="Times New Roman" pitchFamily="18" charset="0"/>
                </a:defRPr>
              </a:lvl8pPr>
              <a:lvl9pPr marL="3886200" indent="-228600" eaLnBrk="0" fontAlgn="base" hangingPunct="0">
                <a:spcBef>
                  <a:spcPct val="0"/>
                </a:spcBef>
                <a:spcAft>
                  <a:spcPct val="0"/>
                </a:spcAft>
                <a:defRPr sz="2400">
                  <a:solidFill>
                    <a:srgbClr val="FFFF66"/>
                  </a:solidFill>
                  <a:latin typeface="Times New Roman" pitchFamily="18" charset="0"/>
                </a:defRPr>
              </a:lvl9pPr>
            </a:lstStyle>
            <a:p>
              <a:endParaRPr lang="en-US" altLang="en-US">
                <a:solidFill>
                  <a:srgbClr val="000000"/>
                </a:solidFill>
              </a:endParaRPr>
            </a:p>
          </p:txBody>
        </p:sp>
      </p:grpSp>
    </p:spTree>
    <p:extLst>
      <p:ext uri="{BB962C8B-B14F-4D97-AF65-F5344CB8AC3E}">
        <p14:creationId xmlns:p14="http://schemas.microsoft.com/office/powerpoint/2010/main" val="30547871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2164967" y="647700"/>
            <a:ext cx="4780198" cy="5741541"/>
          </a:xfrm>
          <a:prstGeom prst="rect">
            <a:avLst/>
          </a:prstGeom>
          <a:noFill/>
          <a:ln w="9525">
            <a:noFill/>
            <a:miter lim="800000"/>
            <a:headEnd/>
            <a:tailEnd/>
          </a:ln>
          <a:effectLst/>
        </p:spPr>
      </p:pic>
      <p:sp>
        <p:nvSpPr>
          <p:cNvPr id="8" name="TextBox 7"/>
          <p:cNvSpPr txBox="1"/>
          <p:nvPr/>
        </p:nvSpPr>
        <p:spPr>
          <a:xfrm>
            <a:off x="3845434" y="6550223"/>
            <a:ext cx="5298566" cy="307777"/>
          </a:xfrm>
          <a:prstGeom prst="rect">
            <a:avLst/>
          </a:prstGeom>
          <a:noFill/>
        </p:spPr>
        <p:txBody>
          <a:bodyPr wrap="none" rtlCol="0">
            <a:spAutoFit/>
          </a:bodyPr>
          <a:lstStyle/>
          <a:p>
            <a:r>
              <a:rPr lang="en-US" sz="1400" b="1" dirty="0" err="1">
                <a:solidFill>
                  <a:schemeClr val="tx1"/>
                </a:solidFill>
                <a:latin typeface="Arial" pitchFamily="34" charset="0"/>
                <a:cs typeface="Arial" pitchFamily="34" charset="0"/>
              </a:rPr>
              <a:t>Nau</a:t>
            </a:r>
            <a:r>
              <a:rPr lang="en-US" sz="1400" b="1" dirty="0">
                <a:solidFill>
                  <a:schemeClr val="tx1"/>
                </a:solidFill>
                <a:latin typeface="Arial" pitchFamily="34" charset="0"/>
                <a:cs typeface="Arial" pitchFamily="34" charset="0"/>
              </a:rPr>
              <a:t> and </a:t>
            </a:r>
            <a:r>
              <a:rPr lang="en-US" sz="1400" b="1" dirty="0" err="1">
                <a:solidFill>
                  <a:schemeClr val="tx1"/>
                </a:solidFill>
                <a:latin typeface="Arial" pitchFamily="34" charset="0"/>
                <a:cs typeface="Arial" pitchFamily="34" charset="0"/>
              </a:rPr>
              <a:t>Lipkowtz</a:t>
            </a:r>
            <a:r>
              <a:rPr lang="en-US" sz="1400" b="1" dirty="0">
                <a:solidFill>
                  <a:schemeClr val="tx1"/>
                </a:solidFill>
                <a:latin typeface="Arial" pitchFamily="34" charset="0"/>
                <a:cs typeface="Arial" pitchFamily="34" charset="0"/>
              </a:rPr>
              <a:t> in </a:t>
            </a:r>
            <a:r>
              <a:rPr lang="en-US" sz="1400" b="1" dirty="0" err="1">
                <a:solidFill>
                  <a:schemeClr val="tx1"/>
                </a:solidFill>
                <a:latin typeface="Arial" pitchFamily="34" charset="0"/>
                <a:cs typeface="Arial" pitchFamily="34" charset="0"/>
              </a:rPr>
              <a:t>Cbl</a:t>
            </a:r>
            <a:r>
              <a:rPr lang="en-US" sz="1400" b="1" dirty="0">
                <a:solidFill>
                  <a:schemeClr val="tx1"/>
                </a:solidFill>
                <a:latin typeface="Arial" pitchFamily="34" charset="0"/>
                <a:cs typeface="Arial" pitchFamily="34" charset="0"/>
              </a:rPr>
              <a:t> Proteins, ed. Alex </a:t>
            </a:r>
            <a:r>
              <a:rPr lang="en-US" sz="1400" b="1" dirty="0" err="1">
                <a:solidFill>
                  <a:schemeClr val="tx1"/>
                </a:solidFill>
                <a:latin typeface="Arial" pitchFamily="34" charset="0"/>
                <a:cs typeface="Arial" pitchFamily="34" charset="0"/>
              </a:rPr>
              <a:t>Tsygankov</a:t>
            </a:r>
            <a:r>
              <a:rPr lang="en-US" sz="1400" b="1" dirty="0">
                <a:solidFill>
                  <a:schemeClr val="tx1"/>
                </a:solidFill>
                <a:latin typeface="Arial" pitchFamily="34" charset="0"/>
                <a:cs typeface="Arial" pitchFamily="34" charset="0"/>
              </a:rPr>
              <a:t>,  2008</a:t>
            </a:r>
          </a:p>
        </p:txBody>
      </p:sp>
      <p:sp>
        <p:nvSpPr>
          <p:cNvPr id="9" name="Rectangle 3"/>
          <p:cNvSpPr txBox="1">
            <a:spLocks noChangeArrowheads="1"/>
          </p:cNvSpPr>
          <p:nvPr/>
        </p:nvSpPr>
        <p:spPr>
          <a:xfrm>
            <a:off x="355600" y="-266700"/>
            <a:ext cx="8398933"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chemeClr val="tx1"/>
                </a:solidFill>
                <a:effectLst/>
                <a:uLnTx/>
                <a:uFillTx/>
                <a:latin typeface="Arial" pitchFamily="34" charset="0"/>
                <a:ea typeface="+mj-ea"/>
                <a:cs typeface="Arial" pitchFamily="34" charset="0"/>
              </a:rPr>
              <a:t>Cbl</a:t>
            </a:r>
            <a:r>
              <a:rPr kumimoji="0" lang="en-US" sz="2400" b="1" i="0" u="none" strike="noStrike" kern="1200" cap="none" spc="0" normalizeH="0" baseline="0" noProof="0" dirty="0">
                <a:ln>
                  <a:noFill/>
                </a:ln>
                <a:solidFill>
                  <a:schemeClr val="tx1"/>
                </a:solidFill>
                <a:effectLst/>
                <a:uLnTx/>
                <a:uFillTx/>
                <a:latin typeface="Arial" pitchFamily="34" charset="0"/>
                <a:ea typeface="+mj-ea"/>
                <a:cs typeface="Arial" pitchFamily="34" charset="0"/>
              </a:rPr>
              <a:t> RING Fingers</a:t>
            </a:r>
          </a:p>
        </p:txBody>
      </p:sp>
    </p:spTree>
  </p:cSld>
  <p:clrMapOvr>
    <a:masterClrMapping/>
  </p:clrMapOvr>
  <p:transition/>
</p:sld>
</file>

<file path=ppt/theme/theme1.xml><?xml version="1.0" encoding="utf-8"?>
<a:theme xmlns:a="http://schemas.openxmlformats.org/drawingml/2006/main" name="Blank Presentation(blue)">
  <a:themeElements>
    <a:clrScheme name="Blank Presentation(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bl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66"/>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66"/>
            </a:solidFill>
            <a:effectLst/>
            <a:latin typeface="Times New Roman" pitchFamily="18" charset="0"/>
          </a:defRPr>
        </a:defPPr>
      </a:lstStyle>
    </a:lnDef>
  </a:objectDefaults>
  <a:extraClrSchemeLst>
    <a:extraClrScheme>
      <a:clrScheme name="Blank Presentation(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Blank Presentation(blue)">
  <a:themeElements>
    <a:clrScheme name="Blank Presentation(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bl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66"/>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66"/>
            </a:solidFill>
            <a:effectLst/>
            <a:latin typeface="Times New Roman" pitchFamily="18" charset="0"/>
          </a:defRPr>
        </a:defPPr>
      </a:lstStyle>
    </a:lnDef>
  </a:objectDefaults>
  <a:extraClrSchemeLst>
    <a:extraClrScheme>
      <a:clrScheme name="Blank Presentation(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blue)">
  <a:themeElements>
    <a:clrScheme name="Blank Presentation(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bl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66"/>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FF66"/>
            </a:solidFill>
            <a:effectLst/>
            <a:latin typeface="Times New Roman" pitchFamily="18" charset="0"/>
          </a:defRPr>
        </a:defPPr>
      </a:lstStyle>
    </a:lnDef>
  </a:objectDefaults>
  <a:extraClrSchemeLst>
    <a:extraClrScheme>
      <a:clrScheme name="Blank Presentation(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C:\Documents and Settings\lipkowis\Application Data\Microsoft\Templates\Blank Presentation(blue).pot</Template>
  <TotalTime>6455</TotalTime>
  <Words>1063</Words>
  <Application>Microsoft Office PowerPoint</Application>
  <PresentationFormat>On-screen Show (4:3)</PresentationFormat>
  <Paragraphs>447</Paragraphs>
  <Slides>36</Slides>
  <Notes>11</Notes>
  <HiddenSlides>7</HiddenSlides>
  <MMClips>0</MMClips>
  <ScaleCrop>false</ScaleCrop>
  <HeadingPairs>
    <vt:vector size="8" baseType="variant">
      <vt:variant>
        <vt:lpstr>Fonts Used</vt:lpstr>
      </vt:variant>
      <vt:variant>
        <vt:i4>6</vt:i4>
      </vt:variant>
      <vt:variant>
        <vt:lpstr>Theme</vt:lpstr>
      </vt:variant>
      <vt:variant>
        <vt:i4>13</vt:i4>
      </vt:variant>
      <vt:variant>
        <vt:lpstr>Embedded OLE Servers</vt:lpstr>
      </vt:variant>
      <vt:variant>
        <vt:i4>1</vt:i4>
      </vt:variant>
      <vt:variant>
        <vt:lpstr>Slide Titles</vt:lpstr>
      </vt:variant>
      <vt:variant>
        <vt:i4>36</vt:i4>
      </vt:variant>
    </vt:vector>
  </HeadingPairs>
  <TitlesOfParts>
    <vt:vector size="56" baseType="lpstr">
      <vt:lpstr>Arial</vt:lpstr>
      <vt:lpstr>Arial Narrow</vt:lpstr>
      <vt:lpstr>Calibri</vt:lpstr>
      <vt:lpstr>Symbol</vt:lpstr>
      <vt:lpstr>Times New Roman</vt:lpstr>
      <vt:lpstr>Wingdings</vt:lpstr>
      <vt:lpstr>Blank Presentation(blue)</vt:lpstr>
      <vt:lpstr>7_Default Design</vt:lpstr>
      <vt:lpstr>8_Default Design</vt:lpstr>
      <vt:lpstr>9_Default Design</vt:lpstr>
      <vt:lpstr>10_Default Design</vt:lpstr>
      <vt:lpstr>5_Blank Presentation(blue)</vt:lpstr>
      <vt:lpstr>3_Office Theme</vt:lpstr>
      <vt:lpstr>Office Theme</vt:lpstr>
      <vt:lpstr>4_Default Design</vt:lpstr>
      <vt:lpstr>Default Design</vt:lpstr>
      <vt:lpstr>4_Office Theme</vt:lpstr>
      <vt:lpstr>1_Default Design</vt:lpstr>
      <vt:lpstr>3_Blank Presentation(blue)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Cbl Proteins and RTK Regulation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for Cbl Activation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Lipkowitz, Stan (NIH/NCI) [E]</cp:lastModifiedBy>
  <cp:revision>390</cp:revision>
  <cp:lastPrinted>2013-06-17T20:58:48Z</cp:lastPrinted>
  <dcterms:created xsi:type="dcterms:W3CDTF">2006-05-24T15:40:15Z</dcterms:created>
  <dcterms:modified xsi:type="dcterms:W3CDTF">2017-05-03T13:02:45Z</dcterms:modified>
</cp:coreProperties>
</file>